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8"/>
  </p:notesMasterIdLst>
  <p:sldIdLst>
    <p:sldId id="256" r:id="rId5"/>
    <p:sldId id="556" r:id="rId6"/>
    <p:sldId id="606" r:id="rId7"/>
    <p:sldId id="607" r:id="rId8"/>
    <p:sldId id="608" r:id="rId9"/>
    <p:sldId id="609" r:id="rId10"/>
    <p:sldId id="610" r:id="rId11"/>
    <p:sldId id="611" r:id="rId12"/>
    <p:sldId id="612" r:id="rId13"/>
    <p:sldId id="613" r:id="rId14"/>
    <p:sldId id="614" r:id="rId15"/>
    <p:sldId id="645" r:id="rId16"/>
    <p:sldId id="646" r:id="rId17"/>
    <p:sldId id="649" r:id="rId18"/>
    <p:sldId id="647" r:id="rId19"/>
    <p:sldId id="650" r:id="rId20"/>
    <p:sldId id="648" r:id="rId21"/>
    <p:sldId id="619" r:id="rId22"/>
    <p:sldId id="620" r:id="rId23"/>
    <p:sldId id="621" r:id="rId24"/>
    <p:sldId id="622" r:id="rId25"/>
    <p:sldId id="623" r:id="rId26"/>
    <p:sldId id="624" r:id="rId27"/>
    <p:sldId id="625" r:id="rId28"/>
    <p:sldId id="626" r:id="rId29"/>
    <p:sldId id="651" r:id="rId30"/>
    <p:sldId id="628" r:id="rId31"/>
    <p:sldId id="629" r:id="rId32"/>
    <p:sldId id="630" r:id="rId33"/>
    <p:sldId id="652" r:id="rId34"/>
    <p:sldId id="631" r:id="rId35"/>
    <p:sldId id="632" r:id="rId36"/>
    <p:sldId id="633" r:id="rId37"/>
    <p:sldId id="634" r:id="rId38"/>
    <p:sldId id="635" r:id="rId39"/>
    <p:sldId id="636" r:id="rId40"/>
    <p:sldId id="637" r:id="rId41"/>
    <p:sldId id="638" r:id="rId42"/>
    <p:sldId id="639" r:id="rId43"/>
    <p:sldId id="640" r:id="rId44"/>
    <p:sldId id="641" r:id="rId45"/>
    <p:sldId id="642" r:id="rId46"/>
    <p:sldId id="643" r:id="rId47"/>
    <p:sldId id="644" r:id="rId48"/>
    <p:sldId id="653" r:id="rId49"/>
    <p:sldId id="655" r:id="rId50"/>
    <p:sldId id="657" r:id="rId51"/>
    <p:sldId id="659" r:id="rId52"/>
    <p:sldId id="658" r:id="rId53"/>
    <p:sldId id="604" r:id="rId54"/>
    <p:sldId id="605" r:id="rId55"/>
    <p:sldId id="495" r:id="rId56"/>
    <p:sldId id="454" r:id="rId5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14"/>
            <p14:sldId id="645"/>
            <p14:sldId id="646"/>
            <p14:sldId id="649"/>
            <p14:sldId id="647"/>
            <p14:sldId id="650"/>
            <p14:sldId id="648"/>
            <p14:sldId id="619"/>
            <p14:sldId id="620"/>
            <p14:sldId id="621"/>
            <p14:sldId id="622"/>
            <p14:sldId id="623"/>
            <p14:sldId id="624"/>
            <p14:sldId id="625"/>
            <p14:sldId id="626"/>
            <p14:sldId id="651"/>
            <p14:sldId id="628"/>
            <p14:sldId id="629"/>
            <p14:sldId id="630"/>
            <p14:sldId id="652"/>
            <p14:sldId id="631"/>
            <p14:sldId id="632"/>
            <p14:sldId id="633"/>
            <p14:sldId id="634"/>
            <p14:sldId id="635"/>
            <p14:sldId id="636"/>
            <p14:sldId id="637"/>
            <p14:sldId id="638"/>
            <p14:sldId id="639"/>
            <p14:sldId id="640"/>
            <p14:sldId id="641"/>
            <p14:sldId id="642"/>
            <p14:sldId id="643"/>
            <p14:sldId id="644"/>
            <p14:sldId id="653"/>
            <p14:sldId id="655"/>
            <p14:sldId id="657"/>
            <p14:sldId id="659"/>
            <p14:sldId id="658"/>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101" autoAdjust="0"/>
  </p:normalViewPr>
  <p:slideViewPr>
    <p:cSldViewPr snapToGrid="0">
      <p:cViewPr varScale="1">
        <p:scale>
          <a:sx n="78" d="100"/>
          <a:sy n="78" d="100"/>
        </p:scale>
        <p:origin x="878" y="91"/>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8/24/2015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different virtual machine sizes.</a:t>
            </a:r>
            <a:endParaRPr lang="en-US" baseline="0" dirty="0" smtClean="0"/>
          </a:p>
          <a:p>
            <a:endParaRPr lang="en-US" baseline="0" dirty="0" smtClean="0"/>
          </a:p>
          <a:p>
            <a:r>
              <a:rPr lang="en-US" b="1" baseline="0" dirty="0" smtClean="0"/>
              <a:t>Speaker Notes:</a:t>
            </a:r>
            <a:endParaRPr lang="en-US" b="1" dirty="0" smtClean="0"/>
          </a:p>
          <a:p>
            <a:pPr marL="0" indent="0">
              <a:buFont typeface="Arial" panose="020B0604020202020204" pitchFamily="34" charset="0"/>
              <a:buNone/>
            </a:pPr>
            <a:r>
              <a:rPr lang="en-US" baseline="0" dirty="0" smtClean="0"/>
              <a:t>http://azure.microsoft.com/en-us/pricing/details/virtual-machines/</a:t>
            </a:r>
          </a:p>
          <a:p>
            <a:pPr marL="228600" indent="-228600">
              <a:buFont typeface="Arial" panose="020B0604020202020204" pitchFamily="34" charset="0"/>
              <a:buChar char="•"/>
            </a:pPr>
            <a:endParaRPr lang="en-US" altLang="zh-CN" baseline="0" dirty="0" smtClean="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a:t>
            </a:r>
            <a:r>
              <a:rPr lang="en-US" altLang="zh-CN" dirty="0" smtClean="0"/>
              <a:t>Provisioning VM</a:t>
            </a:r>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 Windows Server 2012 is already provisioned.</a:t>
            </a:r>
          </a:p>
          <a:p>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Show the short list of resources. Explain that I can directly create popular resources here such as a Windows Server 2012.</a:t>
            </a:r>
          </a:p>
          <a:p>
            <a:pPr marL="228600" indent="-228600">
              <a:buFont typeface="+mj-lt"/>
              <a:buAutoNum type="arabicPeriod"/>
            </a:pPr>
            <a:r>
              <a:rPr lang="en-US" baseline="0" dirty="0" smtClean="0"/>
              <a:t>Click on the </a:t>
            </a:r>
            <a:r>
              <a:rPr lang="en-US" b="1" baseline="0" dirty="0" smtClean="0"/>
              <a:t>Everything</a:t>
            </a:r>
            <a:r>
              <a:rPr lang="en-US" baseline="0" dirty="0" smtClean="0"/>
              <a:t> link.</a:t>
            </a:r>
          </a:p>
          <a:p>
            <a:pPr marL="228600" indent="-228600">
              <a:buFont typeface="+mj-lt"/>
              <a:buAutoNum type="arabicPeriod"/>
            </a:pPr>
            <a:r>
              <a:rPr lang="en-US" baseline="0" dirty="0" smtClean="0"/>
              <a:t>In </a:t>
            </a:r>
            <a:r>
              <a:rPr lang="en-US" b="1" baseline="0" dirty="0" smtClean="0"/>
              <a:t>Gallery</a:t>
            </a:r>
            <a:r>
              <a:rPr lang="en-US" baseline="0" dirty="0" smtClean="0"/>
              <a:t> blade, open the </a:t>
            </a:r>
            <a:r>
              <a:rPr lang="en-US" b="1" baseline="0" dirty="0" smtClean="0"/>
              <a:t>Virtual machines </a:t>
            </a:r>
            <a:r>
              <a:rPr lang="en-US" baseline="0" dirty="0" smtClean="0"/>
              <a:t>category.</a:t>
            </a:r>
          </a:p>
          <a:p>
            <a:pPr marL="228600" indent="-228600">
              <a:buFont typeface="+mj-lt"/>
              <a:buAutoNum type="arabicPeriod"/>
            </a:pPr>
            <a:r>
              <a:rPr lang="en-US" baseline="0" dirty="0" smtClean="0"/>
              <a:t>Scroll down the view and show images of different types (refer back to slide 9).</a:t>
            </a:r>
          </a:p>
          <a:p>
            <a:pPr marL="228600" indent="-228600">
              <a:buFont typeface="+mj-lt"/>
              <a:buAutoNum type="arabicPeriod"/>
            </a:pPr>
            <a:r>
              <a:rPr lang="en-US" baseline="0" dirty="0" smtClean="0"/>
              <a:t>Click on </a:t>
            </a:r>
            <a:r>
              <a:rPr lang="en-US" b="1" baseline="0" dirty="0" smtClean="0"/>
              <a:t>Windows Server 2012 R2</a:t>
            </a:r>
            <a:r>
              <a:rPr lang="en-US" baseline="0" dirty="0" smtClean="0"/>
              <a:t>, and then click the </a:t>
            </a:r>
            <a:r>
              <a:rPr lang="en-US" b="1" baseline="0" dirty="0" smtClean="0"/>
              <a:t>Create</a:t>
            </a:r>
            <a:r>
              <a:rPr lang="en-US" baseline="0" dirty="0" smtClean="0"/>
              <a:t> button in the overview blade. For non-Microsoft focused audience, consider to pick a Linux image instead.</a:t>
            </a:r>
          </a:p>
          <a:p>
            <a:pPr marL="228600" indent="-228600">
              <a:buFont typeface="+mj-lt"/>
              <a:buAutoNum type="arabicPeriod"/>
            </a:pPr>
            <a:r>
              <a:rPr lang="en-US" baseline="0" dirty="0" smtClean="0"/>
              <a:t>Fill in the </a:t>
            </a:r>
            <a:r>
              <a:rPr lang="en-US" b="1" i="1" baseline="0" dirty="0" smtClean="0"/>
              <a:t>Create VM </a:t>
            </a:r>
            <a:r>
              <a:rPr lang="en-US" baseline="0" dirty="0" smtClean="0"/>
              <a:t>form and click on the </a:t>
            </a:r>
            <a:r>
              <a:rPr lang="en-US" b="1" baseline="0" dirty="0" smtClean="0"/>
              <a:t>Create</a:t>
            </a:r>
            <a:r>
              <a:rPr lang="en-US" baseline="0" dirty="0" smtClean="0"/>
              <a:t> button to provision the VM. Explain this will take a few minutes.</a:t>
            </a:r>
          </a:p>
          <a:p>
            <a:pPr marL="228600" indent="-228600">
              <a:buFont typeface="+mj-lt"/>
              <a:buAutoNum type="arabicPeriod" startAt="8"/>
            </a:pPr>
            <a:r>
              <a:rPr lang="en-US" dirty="0" smtClean="0"/>
              <a:t>Open the already provisioned VM.</a:t>
            </a:r>
          </a:p>
          <a:p>
            <a:pPr marL="228600" indent="-228600">
              <a:buFont typeface="+mj-lt"/>
              <a:buAutoNum type="arabicPeriod" startAt="8"/>
            </a:pPr>
            <a:r>
              <a:rPr lang="en-US" dirty="0" smtClean="0"/>
              <a:t>Scroll</a:t>
            </a:r>
            <a:r>
              <a:rPr lang="en-US" baseline="0" dirty="0" smtClean="0"/>
              <a:t> down the blade to show various of information available on the blade.</a:t>
            </a:r>
          </a:p>
          <a:p>
            <a:pPr marL="228600" indent="-228600">
              <a:buFont typeface="+mj-lt"/>
              <a:buAutoNum type="arabicPeriod" startAt="8"/>
            </a:pPr>
            <a:r>
              <a:rPr lang="en-US" baseline="0" dirty="0" smtClean="0"/>
              <a:t>Click on the </a:t>
            </a:r>
            <a:r>
              <a:rPr lang="en-US" b="1" baseline="0" dirty="0" smtClean="0"/>
              <a:t>Extensions</a:t>
            </a:r>
            <a:r>
              <a:rPr lang="en-US" baseline="0" dirty="0" smtClean="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smtClean="0"/>
              <a:t>On the </a:t>
            </a:r>
            <a:r>
              <a:rPr lang="en-US" b="1" i="1" baseline="0" dirty="0" smtClean="0"/>
              <a:t>Extensions</a:t>
            </a:r>
            <a:r>
              <a:rPr lang="en-US" baseline="0" dirty="0" smtClean="0"/>
              <a:t> blade, click on the </a:t>
            </a:r>
            <a:r>
              <a:rPr lang="en-US" b="1" baseline="0" dirty="0" smtClean="0"/>
              <a:t>ADD</a:t>
            </a:r>
            <a:r>
              <a:rPr lang="en-US" baseline="0" dirty="0" smtClean="0"/>
              <a:t> icon to bring up the extension list. Introduce that VM extensions are </a:t>
            </a:r>
            <a:r>
              <a:rPr lang="en-US" sz="1200" dirty="0" smtClean="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smtClean="0"/>
              <a:t>Switch to slides to continue with VM extension introduction. </a:t>
            </a:r>
          </a:p>
          <a:p>
            <a:pPr marL="228600" indent="-228600">
              <a:buFont typeface="+mj-lt"/>
              <a:buAutoNum type="arabicPeriod" startAt="8"/>
            </a:pPr>
            <a:endParaRPr lang="en-US" baseline="0" dirty="0" smtClean="0"/>
          </a:p>
          <a:p>
            <a:pPr marL="228600" indent="-228600">
              <a:buFont typeface="+mj-lt"/>
              <a:buAutoNum type="arabicPeriod" startAt="8"/>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2302952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VM extensions.</a:t>
            </a:r>
            <a:endParaRPr lang="en-US" baseline="0" dirty="0" smtClean="0"/>
          </a:p>
          <a:p>
            <a:endParaRPr lang="en-US" baseline="0" dirty="0" smtClean="0"/>
          </a:p>
          <a:p>
            <a:r>
              <a:rPr lang="en-US" b="1" baseline="0" dirty="0" smtClean="0"/>
              <a:t>Speaker Notes:</a:t>
            </a:r>
            <a:endParaRPr lang="en-US" b="1" dirty="0" smtClean="0"/>
          </a:p>
          <a:p>
            <a:pPr marL="228600" indent="-228600">
              <a:buFont typeface="Arial" panose="020B0604020202020204" pitchFamily="34" charset="0"/>
              <a:buChar char="•"/>
            </a:pPr>
            <a:r>
              <a:rPr lang="en-US" dirty="0" smtClean="0"/>
              <a:t>No matter how big the image gallery is, your projects may have specific needs that can’t be satisfied</a:t>
            </a:r>
            <a:r>
              <a:rPr lang="en-US" baseline="0" dirty="0" smtClean="0"/>
              <a:t> by standard images.</a:t>
            </a:r>
          </a:p>
          <a:p>
            <a:pPr marL="228600" indent="-228600">
              <a:buFont typeface="Arial" panose="020B0604020202020204" pitchFamily="34" charset="0"/>
              <a:buChar char="•"/>
            </a:pPr>
            <a:r>
              <a:rPr lang="en-US" baseline="0" dirty="0" smtClean="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smtClean="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smtClean="0"/>
              <a:t>Point out some of existing extensions:</a:t>
            </a:r>
          </a:p>
          <a:p>
            <a:pPr marL="685800" lvl="1" indent="-228600">
              <a:buFont typeface="Arial" panose="020B0604020202020204" pitchFamily="34" charset="0"/>
              <a:buChar char="•"/>
            </a:pPr>
            <a:r>
              <a:rPr lang="en-US" baseline="0" dirty="0" smtClean="0"/>
              <a:t>Custom Script Extension, which allows you to download and execute PowerShell scripts.</a:t>
            </a:r>
          </a:p>
          <a:p>
            <a:pPr marL="685800" lvl="1" indent="-228600">
              <a:buFont typeface="Arial" panose="020B0604020202020204" pitchFamily="34" charset="0"/>
              <a:buChar char="•"/>
            </a:pPr>
            <a:r>
              <a:rPr lang="en-US" baseline="0" dirty="0" smtClean="0"/>
              <a:t>Chef Extension and Puppet Extension for automated management at scale.</a:t>
            </a:r>
          </a:p>
          <a:p>
            <a:pPr marL="685800" lvl="1" indent="-228600">
              <a:buFont typeface="Arial" panose="020B0604020202020204" pitchFamily="34" charset="0"/>
              <a:buChar char="•"/>
            </a:pPr>
            <a:r>
              <a:rPr lang="en-US" baseline="0" dirty="0" smtClean="0"/>
              <a:t>Symantec Endpoint Protection etc. for protection.</a:t>
            </a:r>
          </a:p>
          <a:p>
            <a:pPr marL="685800" lvl="1" indent="-228600">
              <a:buFont typeface="Arial" panose="020B0604020202020204" pitchFamily="34" charset="0"/>
              <a:buChar char="•"/>
            </a:pPr>
            <a:r>
              <a:rPr lang="en-US" baseline="0" dirty="0" err="1" smtClean="0"/>
              <a:t>Docker</a:t>
            </a:r>
            <a:r>
              <a:rPr lang="en-US" baseline="0" dirty="0" smtClean="0"/>
              <a:t> (Linux only).</a:t>
            </a:r>
          </a:p>
          <a:p>
            <a:pPr marL="685800" lvl="1" indent="-228600">
              <a:buFont typeface="Arial" panose="020B0604020202020204" pitchFamily="34" charset="0"/>
              <a:buChar char="•"/>
            </a:pPr>
            <a:r>
              <a:rPr lang="en-US" baseline="0" dirty="0" smtClean="0"/>
              <a:t>Visual Studio Remote Debugger.</a:t>
            </a:r>
          </a:p>
          <a:p>
            <a:pPr marL="228600" indent="-228600">
              <a:buFont typeface="Arial" panose="020B0604020202020204" pitchFamily="34" charset="0"/>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VM</a:t>
            </a:r>
            <a:r>
              <a:rPr lang="en-US" baseline="0" dirty="0" smtClean="0"/>
              <a:t> Extension</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Azure PowerShell v0.8 or higher has been installed and configured.</a:t>
            </a:r>
          </a:p>
          <a:p>
            <a:pPr marL="171450" indent="-171450">
              <a:buFont typeface="Arial" panose="020B0604020202020204" pitchFamily="34" charset="0"/>
              <a:buChar char="•"/>
            </a:pPr>
            <a:r>
              <a:rPr lang="en-US" altLang="zh-CN" baseline="0" dirty="0" smtClean="0"/>
              <a:t>Desired Azure subscription has already been selected. </a:t>
            </a:r>
          </a:p>
          <a:p>
            <a:pPr marL="171450" indent="-171450">
              <a:buFont typeface="Arial" panose="020B0604020202020204" pitchFamily="34" charset="0"/>
              <a:buChar char="•"/>
            </a:pPr>
            <a:r>
              <a:rPr lang="en-US" altLang="zh-CN" baseline="0" dirty="0" smtClean="0"/>
              <a:t>A storage account has been provisioned under the same Azure subscription.</a:t>
            </a:r>
          </a:p>
          <a:p>
            <a:pPr marL="171450" indent="-171450">
              <a:buFont typeface="Arial" panose="020B0604020202020204" pitchFamily="34" charset="0"/>
              <a:buChar char="•"/>
            </a:pPr>
            <a:r>
              <a:rPr lang="en-US" altLang="zh-CN" baseline="0" dirty="0" smtClean="0"/>
              <a:t>A </a:t>
            </a:r>
            <a:r>
              <a:rPr lang="en-US" altLang="zh-CN" b="1" baseline="0" dirty="0" smtClean="0"/>
              <a:t>scripts </a:t>
            </a:r>
            <a:r>
              <a:rPr lang="en-US" altLang="zh-CN" b="0" baseline="0" dirty="0" smtClean="0"/>
              <a:t>container has been created under the storage account with public read access.</a:t>
            </a:r>
          </a:p>
          <a:p>
            <a:pPr marL="171450" indent="-171450">
              <a:buFont typeface="Arial" panose="020B0604020202020204" pitchFamily="34" charset="0"/>
              <a:buChar char="•"/>
            </a:pPr>
            <a:r>
              <a:rPr lang="en-US" altLang="zh-CN" b="0" baseline="0" dirty="0" smtClean="0"/>
              <a:t>A </a:t>
            </a:r>
            <a:r>
              <a:rPr lang="en-US" altLang="zh-CN" b="1" baseline="0" dirty="0" smtClean="0"/>
              <a:t>helloworld.ps1</a:t>
            </a:r>
            <a:r>
              <a:rPr lang="en-US" altLang="zh-CN" b="0" baseline="0" dirty="0" smtClean="0"/>
              <a:t> PowerShell script has been uploaded to the container. The content of the script is a single line: </a:t>
            </a:r>
            <a:r>
              <a:rPr lang="en-US" altLang="zh-CN" b="1" baseline="0" dirty="0" smtClean="0"/>
              <a:t>write-output “Hello World!”</a:t>
            </a:r>
          </a:p>
          <a:p>
            <a:pPr marL="171450" indent="-171450">
              <a:buFont typeface="Arial" panose="020B0604020202020204" pitchFamily="34" charset="0"/>
              <a:buChar char="•"/>
            </a:pPr>
            <a:r>
              <a:rPr lang="en-US" altLang="zh-CN" baseline="0" dirty="0" smtClean="0"/>
              <a:t>PowerShell environment has been set with large font for easy reading.</a:t>
            </a:r>
          </a:p>
          <a:p>
            <a:pPr marL="171450" indent="-171450">
              <a:buFont typeface="Arial" panose="020B0604020202020204" pitchFamily="34" charset="0"/>
              <a:buChar char="•"/>
            </a:pPr>
            <a:r>
              <a:rPr lang="en-US" altLang="zh-CN" baseline="0" dirty="0" smtClean="0"/>
              <a:t>A Windows Server 2012 VM has been provisioned.</a:t>
            </a:r>
          </a:p>
          <a:p>
            <a:pPr marL="0" indent="0">
              <a:buFont typeface="Arial" panose="020B0604020202020204" pitchFamily="34" charset="0"/>
              <a:buNone/>
            </a:pPr>
            <a:endParaRPr lang="en-US" altLang="zh-CN" dirty="0" smtClean="0"/>
          </a:p>
          <a:p>
            <a:r>
              <a:rPr lang="en-US" altLang="zh-CN" b="1" dirty="0" smtClean="0"/>
              <a:t>Steps:</a:t>
            </a:r>
          </a:p>
          <a:p>
            <a:pPr marL="228600" indent="-228600">
              <a:buFont typeface="+mj-lt"/>
              <a:buAutoNum type="arabicPeriod"/>
            </a:pPr>
            <a:r>
              <a:rPr lang="en-US" altLang="zh-CN" b="0" dirty="0" smtClean="0"/>
              <a:t>In</a:t>
            </a:r>
            <a:r>
              <a:rPr lang="en-US" altLang="zh-CN" b="0" baseline="0" dirty="0" smtClean="0"/>
              <a:t> Azure PowerShell, issue command: </a:t>
            </a:r>
            <a:r>
              <a:rPr lang="en-US" altLang="zh-CN" b="1" baseline="0" dirty="0" smtClean="0">
                <a:latin typeface="Courier New" panose="02070309020205020404" pitchFamily="49" charset="0"/>
                <a:cs typeface="Courier New" panose="02070309020205020404" pitchFamily="49" charset="0"/>
              </a:rPr>
              <a:t>Get-</a:t>
            </a:r>
            <a:r>
              <a:rPr lang="en-US" altLang="zh-CN" b="1" baseline="0" dirty="0" err="1" smtClean="0">
                <a:latin typeface="Courier New" panose="02070309020205020404" pitchFamily="49" charset="0"/>
                <a:cs typeface="Courier New" panose="02070309020205020404" pitchFamily="49" charset="0"/>
              </a:rPr>
              <a:t>AzureVMAvailableExtension</a:t>
            </a:r>
            <a:r>
              <a:rPr lang="en-US" altLang="zh-CN" b="1" baseline="0" dirty="0" smtClean="0">
                <a:latin typeface="Courier New" panose="02070309020205020404" pitchFamily="49" charset="0"/>
                <a:cs typeface="Courier New" panose="02070309020205020404" pitchFamily="49" charset="0"/>
              </a:rPr>
              <a:t> | Format-Table -Property </a:t>
            </a:r>
            <a:r>
              <a:rPr lang="en-US" altLang="zh-CN" b="1" baseline="0" dirty="0" err="1" smtClean="0">
                <a:latin typeface="Courier New" panose="02070309020205020404" pitchFamily="49" charset="0"/>
                <a:cs typeface="Courier New" panose="02070309020205020404" pitchFamily="49" charset="0"/>
              </a:rPr>
              <a:t>ExtensionName</a:t>
            </a:r>
            <a:r>
              <a:rPr lang="en-US" altLang="zh-CN" b="1" baseline="0" dirty="0" smtClean="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smtClean="0"/>
              <a:t>The above </a:t>
            </a:r>
            <a:r>
              <a:rPr lang="en-US" altLang="zh-CN" b="0" baseline="0" dirty="0" err="1" smtClean="0"/>
              <a:t>cmdlet</a:t>
            </a:r>
            <a:r>
              <a:rPr lang="en-US" altLang="zh-CN" b="0" baseline="0" dirty="0" smtClean="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smtClean="0"/>
              <a:t>Issue the following </a:t>
            </a:r>
            <a:r>
              <a:rPr lang="en-US" altLang="zh-CN" b="0" baseline="0" dirty="0" err="1" smtClean="0"/>
              <a:t>cmdlets</a:t>
            </a:r>
            <a:r>
              <a:rPr lang="en-US" altLang="zh-CN" b="0" baseline="0" dirty="0" smtClean="0"/>
              <a:t> to get a reference to the virtual machine instance:</a:t>
            </a:r>
          </a:p>
          <a:p>
            <a:pPr marL="0" indent="0">
              <a:buFont typeface="+mj-lt"/>
              <a:buNone/>
            </a:pPr>
            <a:r>
              <a:rPr lang="en-US" altLang="zh-CN" b="1" baseline="0" dirty="0" smtClean="0"/>
              <a:t>      $</a:t>
            </a:r>
            <a:r>
              <a:rPr lang="en-US" altLang="zh-CN" b="1" baseline="0" dirty="0" err="1" smtClean="0"/>
              <a:t>serviceName</a:t>
            </a:r>
            <a:r>
              <a:rPr lang="en-US" altLang="zh-CN" b="1" baseline="0" dirty="0" smtClean="0"/>
              <a:t> = “[cloud service that hosts the VM]”</a:t>
            </a:r>
          </a:p>
          <a:p>
            <a:pPr marL="0" indent="0">
              <a:buFont typeface="+mj-lt"/>
              <a:buNone/>
            </a:pPr>
            <a:r>
              <a:rPr lang="en-US" altLang="zh-CN" b="1" baseline="0" dirty="0" smtClean="0"/>
              <a:t>      $</a:t>
            </a:r>
            <a:r>
              <a:rPr lang="en-US" altLang="zh-CN" b="1" baseline="0" dirty="0" err="1" smtClean="0"/>
              <a:t>vmName</a:t>
            </a:r>
            <a:r>
              <a:rPr lang="en-US" altLang="zh-CN" b="1" baseline="0" dirty="0" smtClean="0"/>
              <a:t> = “[name of the VM]”</a:t>
            </a:r>
          </a:p>
          <a:p>
            <a:pPr marL="0" indent="0">
              <a:buFont typeface="+mj-lt"/>
              <a:buNone/>
            </a:pPr>
            <a:r>
              <a:rPr lang="en-US" altLang="zh-CN" b="1" baseline="0" dirty="0" smtClean="0"/>
              <a:t>      $</a:t>
            </a:r>
            <a:r>
              <a:rPr lang="en-US" altLang="zh-CN" b="1" baseline="0" dirty="0" err="1" smtClean="0"/>
              <a:t>vm</a:t>
            </a:r>
            <a:r>
              <a:rPr lang="en-US" altLang="zh-CN" b="1" baseline="0" dirty="0" smtClean="0"/>
              <a:t> = Get-</a:t>
            </a:r>
            <a:r>
              <a:rPr lang="en-US" altLang="zh-CN" b="1" baseline="0" dirty="0" err="1" smtClean="0"/>
              <a:t>AzureVM</a:t>
            </a:r>
            <a:r>
              <a:rPr lang="en-US" altLang="zh-CN" b="1" baseline="0" dirty="0" smtClean="0"/>
              <a:t> –</a:t>
            </a:r>
            <a:r>
              <a:rPr lang="en-US" altLang="zh-CN" b="1" baseline="0" dirty="0" err="1" smtClean="0"/>
              <a:t>ServiceName</a:t>
            </a:r>
            <a:r>
              <a:rPr lang="en-US" altLang="zh-CN" b="1" baseline="0" dirty="0" smtClean="0"/>
              <a:t> $</a:t>
            </a:r>
            <a:r>
              <a:rPr lang="en-US" altLang="zh-CN" b="1" baseline="0" dirty="0" err="1" smtClean="0"/>
              <a:t>serviceName</a:t>
            </a:r>
            <a:r>
              <a:rPr lang="en-US" altLang="zh-CN" b="1" baseline="0" dirty="0" smtClean="0"/>
              <a:t> –Name $</a:t>
            </a:r>
            <a:r>
              <a:rPr lang="en-US" altLang="zh-CN" b="1" baseline="0" dirty="0" err="1" smtClean="0"/>
              <a:t>vmName</a:t>
            </a:r>
            <a:endParaRPr lang="en-US" altLang="zh-CN" b="1" baseline="0" dirty="0" smtClean="0"/>
          </a:p>
          <a:p>
            <a:pPr marL="228600" indent="-228600">
              <a:buFont typeface="+mj-lt"/>
              <a:buAutoNum type="arabicPeriod" startAt="4"/>
            </a:pPr>
            <a:r>
              <a:rPr lang="en-US" altLang="zh-CN" b="0" baseline="0" dirty="0" smtClean="0"/>
              <a:t>Next, issue command </a:t>
            </a:r>
            <a:r>
              <a:rPr lang="en-US" altLang="zh-CN" b="1" baseline="0" dirty="0" smtClean="0"/>
              <a:t>Get-</a:t>
            </a:r>
            <a:r>
              <a:rPr lang="en-US" altLang="zh-CN" b="1" baseline="0" dirty="0" err="1" smtClean="0"/>
              <a:t>AzureVMExtension</a:t>
            </a:r>
            <a:r>
              <a:rPr lang="en-US" altLang="zh-CN" b="1" baseline="0" dirty="0" smtClean="0"/>
              <a:t> –VM $</a:t>
            </a:r>
            <a:r>
              <a:rPr lang="en-US" altLang="zh-CN" b="1" baseline="0" dirty="0" err="1" smtClean="0"/>
              <a:t>vm</a:t>
            </a:r>
            <a:r>
              <a:rPr lang="en-US" altLang="zh-CN" b="0" baseline="0" dirty="0" smtClean="0"/>
              <a:t>. This lists VM extensions that are currently installed on the VM.</a:t>
            </a:r>
          </a:p>
          <a:p>
            <a:pPr marL="228600" indent="-228600">
              <a:buFont typeface="+mj-lt"/>
              <a:buAutoNum type="arabicPeriod" startAt="4"/>
            </a:pPr>
            <a:r>
              <a:rPr lang="en-US" altLang="zh-CN" b="0" baseline="0" dirty="0" smtClean="0"/>
              <a:t>Use the following </a:t>
            </a:r>
            <a:r>
              <a:rPr lang="en-US" altLang="zh-CN" b="0" baseline="0" dirty="0" err="1" smtClean="0"/>
              <a:t>cmdlet</a:t>
            </a:r>
            <a:r>
              <a:rPr lang="en-US" altLang="zh-CN" b="0" baseline="0" dirty="0" smtClean="0"/>
              <a:t> to enable Custom Script Extension, and instruct it to download and execute the helloworld.ps1 (this takes about 20-30 seconds):</a:t>
            </a:r>
          </a:p>
          <a:p>
            <a:pPr marL="0" indent="0">
              <a:buFont typeface="+mj-lt"/>
              <a:buNone/>
            </a:pPr>
            <a:r>
              <a:rPr lang="en-US" altLang="zh-CN" b="1" baseline="0" dirty="0" smtClean="0"/>
              <a:t>Set-</a:t>
            </a:r>
            <a:r>
              <a:rPr lang="en-US" altLang="zh-CN" b="1" baseline="0" dirty="0" err="1" smtClean="0"/>
              <a:t>AzureVMCustomScriptExtension</a:t>
            </a:r>
            <a:r>
              <a:rPr lang="en-US" altLang="zh-CN" b="1" baseline="0" dirty="0" smtClean="0"/>
              <a:t> -</a:t>
            </a:r>
            <a:r>
              <a:rPr lang="en-US" altLang="zh-CN" b="1" baseline="0" dirty="0" err="1" smtClean="0"/>
              <a:t>ContainerName</a:t>
            </a:r>
            <a:r>
              <a:rPr lang="en-US" altLang="zh-CN" b="1" baseline="0" dirty="0" smtClean="0"/>
              <a:t> scripts -</a:t>
            </a:r>
            <a:r>
              <a:rPr lang="en-US" altLang="zh-CN" b="1" baseline="0" dirty="0" err="1" smtClean="0"/>
              <a:t>StorageAccountName</a:t>
            </a:r>
            <a:r>
              <a:rPr lang="en-US" altLang="zh-CN" b="1" baseline="0" dirty="0" smtClean="0"/>
              <a:t> '[your storage account name]' -VM $</a:t>
            </a:r>
            <a:r>
              <a:rPr lang="en-US" altLang="zh-CN" b="1" baseline="0" dirty="0" err="1" smtClean="0"/>
              <a:t>vm</a:t>
            </a:r>
            <a:r>
              <a:rPr lang="en-US" altLang="zh-CN" b="1" baseline="0" dirty="0" smtClean="0"/>
              <a:t> -</a:t>
            </a:r>
            <a:r>
              <a:rPr lang="en-US" altLang="zh-CN" b="1" baseline="0" dirty="0" err="1" smtClean="0"/>
              <a:t>FileName</a:t>
            </a:r>
            <a:r>
              <a:rPr lang="en-US" altLang="zh-CN" b="1" baseline="0" dirty="0" smtClean="0"/>
              <a:t> ‘helloworld.ps1' -Run ‘helloworld.ps1' | Update-</a:t>
            </a:r>
            <a:r>
              <a:rPr lang="en-US" altLang="zh-CN" b="1" baseline="0" dirty="0" err="1" smtClean="0"/>
              <a:t>AzureVM</a:t>
            </a:r>
            <a:r>
              <a:rPr lang="en-US" altLang="zh-CN" b="1" baseline="0" dirty="0" smtClean="0"/>
              <a:t> -Verbose</a:t>
            </a:r>
          </a:p>
          <a:p>
            <a:pPr marL="0" indent="0">
              <a:buFont typeface="+mj-lt"/>
              <a:buNone/>
            </a:pPr>
            <a:r>
              <a:rPr lang="en-US" altLang="zh-CN" b="0" baseline="0" dirty="0" smtClean="0"/>
              <a:t>6. Next, we’ll retrieve and display the script execution result:</a:t>
            </a:r>
          </a:p>
          <a:p>
            <a:pPr marL="0" indent="0">
              <a:buFont typeface="+mj-lt"/>
              <a:buNone/>
            </a:pPr>
            <a:r>
              <a:rPr lang="en-US" altLang="zh-CN" b="1" baseline="0" dirty="0" smtClean="0"/>
              <a:t>$status = Get-</a:t>
            </a:r>
            <a:r>
              <a:rPr lang="en-US" altLang="zh-CN" b="1" baseline="0" dirty="0" err="1" smtClean="0"/>
              <a:t>AzureVM</a:t>
            </a:r>
            <a:r>
              <a:rPr lang="en-US" altLang="zh-CN" b="1" baseline="0" dirty="0" smtClean="0"/>
              <a:t> -</a:t>
            </a:r>
            <a:r>
              <a:rPr lang="en-US" altLang="zh-CN" b="1" baseline="0" dirty="0" err="1" smtClean="0"/>
              <a:t>ServiceName</a:t>
            </a:r>
            <a:r>
              <a:rPr lang="en-US" altLang="zh-CN" b="1" baseline="0" dirty="0" smtClean="0"/>
              <a:t> $</a:t>
            </a:r>
            <a:r>
              <a:rPr lang="en-US" altLang="zh-CN" b="1" baseline="0" dirty="0" err="1" smtClean="0"/>
              <a:t>serviceName</a:t>
            </a:r>
            <a:r>
              <a:rPr lang="en-US" altLang="zh-CN" b="1" baseline="0" dirty="0" smtClean="0"/>
              <a:t> -Name $</a:t>
            </a:r>
            <a:r>
              <a:rPr lang="en-US" altLang="zh-CN" b="1" baseline="0" dirty="0" err="1" smtClean="0"/>
              <a:t>vmName</a:t>
            </a:r>
            <a:endParaRPr lang="en-US" altLang="zh-CN" b="1" baseline="0" dirty="0" smtClean="0"/>
          </a:p>
          <a:p>
            <a:pPr marL="0" indent="0">
              <a:buFont typeface="+mj-lt"/>
              <a:buNone/>
            </a:pPr>
            <a:r>
              <a:rPr lang="en-US" altLang="zh-CN" b="1" baseline="0" dirty="0" smtClean="0"/>
              <a:t>$result = $status.ResourceExtensionStatusList.ExtensionSettingStatus.SubStatusList | Select Name, @{"Label"="</a:t>
            </a:r>
            <a:r>
              <a:rPr lang="en-US" altLang="zh-CN" b="1" baseline="0" dirty="0" err="1" smtClean="0"/>
              <a:t>Message";Expression</a:t>
            </a:r>
            <a:r>
              <a:rPr lang="en-US" altLang="zh-CN" b="1" baseline="0" dirty="0" smtClean="0"/>
              <a:t> = {$_.</a:t>
            </a:r>
            <a:r>
              <a:rPr lang="en-US" altLang="zh-CN" b="1" baseline="0" dirty="0" err="1" smtClean="0"/>
              <a:t>FormattedMessage.Message</a:t>
            </a:r>
            <a:r>
              <a:rPr lang="en-US" altLang="zh-CN" b="1" baseline="0" dirty="0" smtClean="0"/>
              <a:t> }} </a:t>
            </a:r>
          </a:p>
          <a:p>
            <a:pPr marL="0" indent="0">
              <a:buFont typeface="+mj-lt"/>
              <a:buNone/>
            </a:pPr>
            <a:r>
              <a:rPr lang="en-US" altLang="zh-CN" b="1" baseline="0" dirty="0" smtClean="0"/>
              <a:t>$result |</a:t>
            </a:r>
            <a:r>
              <a:rPr lang="en-US" altLang="zh-CN" b="1" baseline="0" dirty="0" err="1" smtClean="0"/>
              <a:t>fl</a:t>
            </a:r>
            <a:endParaRPr lang="en-US" altLang="zh-CN" b="1" baseline="0" dirty="0" smtClean="0"/>
          </a:p>
          <a:p>
            <a:pPr marL="0" indent="0">
              <a:buFont typeface="+mj-lt"/>
              <a:buNone/>
            </a:pPr>
            <a:endParaRPr lang="en-US" altLang="zh-CN" b="0" baseline="0" dirty="0" smtClean="0"/>
          </a:p>
          <a:p>
            <a:pPr marL="0" indent="0">
              <a:buFont typeface="+mj-lt"/>
              <a:buNone/>
            </a:pPr>
            <a:r>
              <a:rPr lang="en-US" altLang="zh-CN" b="0" baseline="0" dirty="0" smtClean="0"/>
              <a:t>(see screenshots in hidden slides for references)</a:t>
            </a:r>
          </a:p>
          <a:p>
            <a:pPr marL="0" indent="0">
              <a:buFont typeface="+mj-lt"/>
              <a:buNone/>
            </a:pPr>
            <a:r>
              <a:rPr lang="en-US" altLang="zh-CN" b="0" baseline="0" dirty="0" smtClean="0"/>
              <a:t>(see this blog: http://azure.microsoft.com/blog/2014/07/15/automating-sql-server-vm-configuration-using-custom-script-extension/ for more details on Custom Script Extension)</a:t>
            </a:r>
          </a:p>
          <a:p>
            <a:pPr marL="0" indent="0">
              <a:buFont typeface="+mj-lt"/>
              <a:buNone/>
            </a:pPr>
            <a:endParaRPr lang="en-US" altLang="zh-CN" b="0" baseline="0" dirty="0" smtClean="0"/>
          </a:p>
          <a:p>
            <a:pPr marL="228600" indent="-228600">
              <a:buFont typeface="+mj-lt"/>
              <a:buAutoNum type="arabicPeriod" startAt="4"/>
            </a:pPr>
            <a:endParaRPr lang="en-US" altLang="zh-CN" b="0" baseline="0" dirty="0" smtClean="0"/>
          </a:p>
          <a:p>
            <a:pPr marL="228600" indent="-228600">
              <a:buFont typeface="+mj-lt"/>
              <a:buAutoNum type="arabicPeriod"/>
            </a:pPr>
            <a:endParaRPr lang="en-US" altLang="zh-CN" b="0" baseline="0" dirty="0" smtClean="0"/>
          </a:p>
          <a:p>
            <a:pPr marL="228600" indent="-228600">
              <a:buFont typeface="+mj-lt"/>
              <a:buAutoNum type="arabicPeriod"/>
            </a:pPr>
            <a:endParaRPr lang="en-US" altLang="zh-CN" b="0" baseline="0" dirty="0" smtClean="0"/>
          </a:p>
          <a:p>
            <a:pPr marL="228600" indent="-228600">
              <a:buFont typeface="+mj-lt"/>
              <a:buAutoNum type="arabicPeriod"/>
            </a:pPr>
            <a:endParaRPr lang="en-US" altLang="zh-CN" b="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1650171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22</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Microsoft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028225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8/24/2015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24889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2056653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331943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483862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553226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513505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a:t>
            </a:r>
            <a:r>
              <a:rPr lang="en-US" b="1" baseline="0" dirty="0" smtClean="0"/>
              <a:t> Note:</a:t>
            </a:r>
          </a:p>
          <a:p>
            <a:r>
              <a:rPr lang="en-US" b="0" dirty="0" smtClean="0"/>
              <a:t>Consider</a:t>
            </a:r>
            <a:r>
              <a:rPr lang="en-US" b="0" baseline="0" dirty="0" smtClean="0"/>
              <a:t> this demo if time permits:</a:t>
            </a:r>
            <a:endParaRPr lang="en-US" b="0" dirty="0" smtClean="0"/>
          </a:p>
          <a:p>
            <a:r>
              <a:rPr lang="en-US" dirty="0" smtClean="0"/>
              <a:t>https://microsoft-my.sharepoint.com/personal/mmcspirt_microsoft_com/Documents/Shared%20with%20Everyone/BCDR</a:t>
            </a:r>
          </a:p>
          <a:p>
            <a:r>
              <a:rPr lang="en-US" dirty="0" smtClean="0"/>
              <a:t>The</a:t>
            </a:r>
            <a:r>
              <a:rPr lang="en-US" baseline="0" dirty="0" smtClean="0"/>
              <a:t> specific demo is Azure Site Recovery – Between Sites.exe</a:t>
            </a:r>
          </a:p>
          <a:p>
            <a:endParaRPr lang="en-US" dirty="0"/>
          </a:p>
        </p:txBody>
      </p:sp>
      <p:sp>
        <p:nvSpPr>
          <p:cNvPr id="4" name="Slide Number Placeholder 3"/>
          <p:cNvSpPr>
            <a:spLocks noGrp="1"/>
          </p:cNvSpPr>
          <p:nvPr>
            <p:ph type="sldNum" sz="quarter" idx="10"/>
          </p:nvPr>
        </p:nvSpPr>
        <p:spPr/>
        <p:txBody>
          <a:bodyPr/>
          <a:lstStyle/>
          <a:p>
            <a:fld id="{0153BC3D-042C-4528-BB53-B4A539F77A11}" type="slidenum">
              <a:rPr lang="en-US" smtClean="0"/>
              <a:t>37</a:t>
            </a:fld>
            <a:endParaRPr lang="en-US"/>
          </a:p>
        </p:txBody>
      </p:sp>
    </p:spTree>
    <p:extLst>
      <p:ext uri="{BB962C8B-B14F-4D97-AF65-F5344CB8AC3E}">
        <p14:creationId xmlns:p14="http://schemas.microsoft.com/office/powerpoint/2010/main" val="162509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Azure Key Vault offers an easy, cost-effective way to safeguard keys and other secrets used by cloud apps and services. With Key Vault, customers can streamline key management and maintain control of keys used to access and encrypt their data. </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3864478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Enhance data protection and compliance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rgbClr val="505050"/>
                </a:solidFill>
              </a:rPr>
              <a:t>Encrypt keys and small secrets like passwords using keys stored in tightly controlled and monitored Hardware Security Modules (HSMs)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rgbClr val="505050"/>
                </a:solidFill>
              </a:rPr>
              <a:t>Import or generate your keys in HSMs for added assurance.</a:t>
            </a:r>
            <a:r>
              <a:rPr lang="en-US" sz="1200" baseline="0" dirty="0" smtClean="0">
                <a:solidFill>
                  <a:srgbClr val="505050"/>
                </a:solidFill>
              </a:rPr>
              <a:t> Key Vault is designed so that </a:t>
            </a:r>
            <a:r>
              <a:rPr lang="en-US" sz="1200" dirty="0" smtClean="0">
                <a:solidFill>
                  <a:srgbClr val="505050"/>
                </a:solidFill>
              </a:rPr>
              <a:t>keys stay within the HSM boundary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rPr>
              <a:t>Comply with regulatory standards for secure key management, including the US Government FIPS 140-2 and Common Criteria EAL 4+</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Monitor and audit key use through Azure logging – pipe logs into HDInsight or your SIEM for additional analysis (coming soon)</a:t>
            </a:r>
            <a:endParaRPr lang="en-US" dirty="0" smtClean="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rgbClr val="50505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gradFill>
                <a:gsLst>
                  <a:gs pos="2917">
                    <a:srgbClr val="505050"/>
                  </a:gs>
                  <a:gs pos="30000">
                    <a:srgbClr val="505050"/>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gradFill>
                <a:gsLst>
                  <a:gs pos="2917">
                    <a:srgbClr val="505050"/>
                  </a:gs>
                  <a:gs pos="30000">
                    <a:srgbClr val="505050"/>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97745441-626C-4E73-AD28-AF6ABED9ACED}" type="slidenum">
              <a:rPr lang="en-US" smtClean="0"/>
              <a:t>39</a:t>
            </a:fld>
            <a:endParaRPr lang="en-US"/>
          </a:p>
        </p:txBody>
      </p:sp>
    </p:spTree>
    <p:extLst>
      <p:ext uri="{BB962C8B-B14F-4D97-AF65-F5344CB8AC3E}">
        <p14:creationId xmlns:p14="http://schemas.microsoft.com/office/powerpoint/2010/main" val="2625775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4167841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2933561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Point-to-Site</a:t>
            </a:r>
            <a:r>
              <a:rPr lang="en-US" baseline="0" dirty="0" smtClean="0"/>
              <a:t> connection</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Follow step 1-15 below to prepare the environment.</a:t>
            </a:r>
          </a:p>
          <a:p>
            <a:pPr marL="0" indent="0">
              <a:buFont typeface="Arial" panose="020B0604020202020204" pitchFamily="34" charset="0"/>
              <a:buNone/>
            </a:pPr>
            <a:r>
              <a:rPr lang="en-US" altLang="zh-CN" baseline="0" dirty="0" smtClean="0"/>
              <a:t>(http://haishibai.blogspot.com/2013/05/walkthrough-file-sharing-between-your.html)</a:t>
            </a:r>
          </a:p>
          <a:p>
            <a:pPr marL="0" indent="0">
              <a:buFont typeface="Arial" panose="020B0604020202020204" pitchFamily="34" charset="0"/>
              <a:buNone/>
            </a:pPr>
            <a:endParaRPr lang="en-US" altLang="zh-CN" dirty="0" smtClean="0"/>
          </a:p>
          <a:p>
            <a:r>
              <a:rPr lang="en-US" altLang="zh-CN" b="1" dirty="0" smtClean="0"/>
              <a:t>Steps:</a:t>
            </a:r>
          </a:p>
          <a:p>
            <a:r>
              <a:rPr lang="en-US" altLang="zh-CN" b="0" dirty="0" smtClean="0"/>
              <a:t>R</a:t>
            </a:r>
            <a:r>
              <a:rPr lang="en-US" altLang="zh-CN" b="0" baseline="0" dirty="0" smtClean="0"/>
              <a:t>un through steps 17-21 in the following steps. If time permits, you can start with step 16.</a:t>
            </a:r>
          </a:p>
          <a:p>
            <a:endParaRPr lang="en-US" altLang="zh-CN" b="0" baseline="0" dirty="0" smtClean="0"/>
          </a:p>
          <a:p>
            <a:pPr marL="228600" indent="-228600">
              <a:buAutoNum type="arabicPeriod"/>
            </a:pPr>
            <a:r>
              <a:rPr lang="en-US" dirty="0" smtClean="0">
                <a:effectLst/>
              </a:rPr>
              <a:t>Log on to (current)</a:t>
            </a:r>
            <a:r>
              <a:rPr lang="en-US" baseline="0" dirty="0" smtClean="0">
                <a:effectLst/>
              </a:rPr>
              <a:t> </a:t>
            </a:r>
            <a:r>
              <a:rPr lang="en-US" dirty="0" smtClean="0">
                <a:effectLst/>
              </a:rPr>
              <a:t>Microsoft Azure Management Portal.</a:t>
            </a:r>
          </a:p>
          <a:p>
            <a:pPr marL="228600" indent="-228600">
              <a:buAutoNum type="arabicPeriod"/>
            </a:pPr>
            <a:r>
              <a:rPr lang="en-US" dirty="0" smtClean="0">
                <a:effectLst/>
              </a:rPr>
              <a:t>On command bar, click on </a:t>
            </a:r>
            <a:r>
              <a:rPr lang="en-US" b="1" dirty="0" smtClean="0">
                <a:effectLst/>
              </a:rPr>
              <a:t>NEW</a:t>
            </a:r>
            <a:r>
              <a:rPr lang="en-US" dirty="0" smtClean="0">
                <a:effectLst/>
              </a:rPr>
              <a:t> button, then select </a:t>
            </a:r>
            <a:r>
              <a:rPr lang="en-US" b="1" dirty="0" smtClean="0">
                <a:effectLst/>
              </a:rPr>
              <a:t>NETWORKS</a:t>
            </a:r>
            <a:r>
              <a:rPr lang="en-US" dirty="0" smtClean="0">
                <a:effectLst/>
              </a:rPr>
              <a:t>-&gt;</a:t>
            </a:r>
            <a:r>
              <a:rPr lang="en-US" b="1" dirty="0" smtClean="0">
                <a:effectLst/>
              </a:rPr>
              <a:t>VIRTUAL NETWORK</a:t>
            </a:r>
            <a:r>
              <a:rPr lang="en-US" dirty="0" smtClean="0">
                <a:effectLst/>
              </a:rPr>
              <a:t>-&gt;</a:t>
            </a:r>
            <a:r>
              <a:rPr lang="en-US" b="1" dirty="0" smtClean="0">
                <a:effectLst/>
              </a:rPr>
              <a:t>CUSTOM</a:t>
            </a:r>
            <a:r>
              <a:rPr lang="en-US" b="1" baseline="0" dirty="0" smtClean="0">
                <a:effectLst/>
              </a:rPr>
              <a:t> </a:t>
            </a:r>
            <a:r>
              <a:rPr lang="en-US" b="1" dirty="0" smtClean="0">
                <a:effectLst/>
              </a:rPr>
              <a:t>CREATE</a:t>
            </a:r>
            <a:r>
              <a:rPr lang="en-US" dirty="0" smtClean="0">
                <a:effectLst/>
              </a:rPr>
              <a:t> menu.</a:t>
            </a:r>
          </a:p>
          <a:p>
            <a:pPr marL="228600" indent="-228600">
              <a:buAutoNum type="arabicPeriod"/>
            </a:pPr>
            <a:r>
              <a:rPr lang="en-US" dirty="0" smtClean="0">
                <a:effectLst/>
              </a:rPr>
              <a:t>On </a:t>
            </a:r>
            <a:r>
              <a:rPr lang="en-US" b="1" i="1" dirty="0" smtClean="0">
                <a:effectLst/>
              </a:rPr>
              <a:t>Virtual Network Details</a:t>
            </a:r>
            <a:r>
              <a:rPr lang="en-US" dirty="0" smtClean="0">
                <a:effectLst/>
              </a:rPr>
              <a:t> page, enter network </a:t>
            </a:r>
            <a:r>
              <a:rPr lang="en-US" b="1" dirty="0" smtClean="0">
                <a:effectLst/>
              </a:rPr>
              <a:t>NAME</a:t>
            </a:r>
            <a:r>
              <a:rPr lang="en-US" dirty="0" smtClean="0">
                <a:effectLst/>
              </a:rPr>
              <a:t> as </a:t>
            </a:r>
            <a:r>
              <a:rPr lang="en-US" i="1" dirty="0" err="1" smtClean="0">
                <a:effectLst/>
              </a:rPr>
              <a:t>pointtosite</a:t>
            </a:r>
            <a:r>
              <a:rPr lang="en-US" dirty="0" smtClean="0">
                <a:effectLst/>
              </a:rPr>
              <a:t>, create or select a </a:t>
            </a:r>
            <a:r>
              <a:rPr lang="en-US" b="1" dirty="0" smtClean="0">
                <a:effectLst/>
              </a:rPr>
              <a:t>AFFINITY GROUP</a:t>
            </a:r>
            <a:r>
              <a:rPr lang="en-US" dirty="0" smtClean="0">
                <a:effectLst/>
              </a:rPr>
              <a:t>, then click next arrow.</a:t>
            </a:r>
          </a:p>
          <a:p>
            <a:pPr marL="228600" indent="-228600">
              <a:buAutoNum type="arabicPeriod"/>
            </a:pPr>
            <a:r>
              <a:rPr lang="en-US" dirty="0" smtClean="0">
                <a:effectLst/>
              </a:rPr>
              <a:t>On </a:t>
            </a:r>
            <a:r>
              <a:rPr lang="en-US" b="1" i="1" dirty="0" smtClean="0">
                <a:effectLst/>
              </a:rPr>
              <a:t>DNS Servers and VPN Connectivity</a:t>
            </a:r>
            <a:r>
              <a:rPr lang="en-US" dirty="0" smtClean="0">
                <a:effectLst/>
              </a:rPr>
              <a:t> page, check</a:t>
            </a:r>
            <a:r>
              <a:rPr lang="en-US" b="1" dirty="0" smtClean="0">
                <a:effectLst/>
              </a:rPr>
              <a:t> Configure Point-to-Site VPN</a:t>
            </a:r>
            <a:r>
              <a:rPr lang="en-US" dirty="0" smtClean="0">
                <a:effectLst/>
              </a:rPr>
              <a:t>, then click next arrow:</a:t>
            </a:r>
          </a:p>
          <a:p>
            <a:pPr marL="228600" indent="-228600">
              <a:buAutoNum type="arabicPeriod"/>
            </a:pPr>
            <a:r>
              <a:rPr lang="en-US" dirty="0" smtClean="0">
                <a:effectLst/>
              </a:rPr>
              <a:t>On </a:t>
            </a:r>
            <a:r>
              <a:rPr lang="en-US" b="1" i="1" dirty="0" smtClean="0">
                <a:effectLst/>
              </a:rPr>
              <a:t>Point-to-Site Connectivity</a:t>
            </a:r>
            <a:r>
              <a:rPr lang="en-US" dirty="0" smtClean="0">
                <a:effectLst/>
              </a:rPr>
              <a:t> page, click next arrow.</a:t>
            </a:r>
          </a:p>
          <a:p>
            <a:pPr marL="228600" indent="-228600">
              <a:buAutoNum type="arabicPeriod"/>
            </a:pPr>
            <a:r>
              <a:rPr lang="en-US" dirty="0" smtClean="0">
                <a:effectLst/>
              </a:rPr>
              <a:t>On </a:t>
            </a:r>
            <a:r>
              <a:rPr lang="en-US" b="1" i="1" dirty="0" smtClean="0">
                <a:effectLst/>
              </a:rPr>
              <a:t>Virtual Network Address Spaces</a:t>
            </a:r>
            <a:r>
              <a:rPr lang="en-US" dirty="0" smtClean="0">
                <a:effectLst/>
              </a:rPr>
              <a:t> page, click on </a:t>
            </a:r>
            <a:r>
              <a:rPr lang="en-US" b="1" dirty="0" smtClean="0">
                <a:effectLst/>
              </a:rPr>
              <a:t>add gateway subnet</a:t>
            </a:r>
            <a:r>
              <a:rPr lang="en-US" dirty="0" smtClean="0">
                <a:effectLst/>
              </a:rPr>
              <a:t> button, and then click on check icon to complete network creation.</a:t>
            </a:r>
          </a:p>
          <a:p>
            <a:pPr marL="228600" indent="-228600">
              <a:buAutoNum type="arabicPeriod"/>
            </a:pPr>
            <a:r>
              <a:rPr lang="en-US" dirty="0" smtClean="0">
                <a:effectLst/>
              </a:rPr>
              <a:t>After the virtual network has been created, open its </a:t>
            </a:r>
            <a:r>
              <a:rPr lang="en-US" b="1" dirty="0" smtClean="0">
                <a:effectLst/>
              </a:rPr>
              <a:t>DASHBOARD</a:t>
            </a:r>
            <a:r>
              <a:rPr lang="en-US" dirty="0" smtClean="0">
                <a:effectLst/>
              </a:rPr>
              <a:t> page, and the click </a:t>
            </a:r>
            <a:r>
              <a:rPr lang="en-US" b="1" dirty="0" smtClean="0">
                <a:effectLst/>
              </a:rPr>
              <a:t>CREATE GATEWAY</a:t>
            </a:r>
            <a:r>
              <a:rPr lang="en-US" dirty="0" smtClean="0">
                <a:effectLst/>
              </a:rPr>
              <a:t> icon to create the dynamic routing gateway.</a:t>
            </a:r>
          </a:p>
          <a:p>
            <a:pPr marL="228600" indent="-228600">
              <a:buAutoNum type="arabicPeriod"/>
            </a:pPr>
            <a:r>
              <a:rPr lang="en-US" dirty="0" smtClean="0">
                <a:effectLst/>
              </a:rPr>
              <a:t>Add a new Windows Server 2012 virtual machine to the virtual network. Note that when you specify user credential, make sure to </a:t>
            </a:r>
            <a:r>
              <a:rPr lang="en-US" u="sng" dirty="0" smtClean="0">
                <a:effectLst/>
              </a:rPr>
              <a:t>use the same user id and password of your local account</a:t>
            </a:r>
            <a:r>
              <a:rPr lang="en-US" dirty="0" smtClean="0">
                <a:effectLst/>
              </a:rPr>
              <a:t>. This is because the virtual machine on Microsoft Azure is not under your domain controller, and we are using the same user credential on both local and virtual machines to allow file sharing.</a:t>
            </a:r>
          </a:p>
          <a:p>
            <a:pPr marL="228600" indent="-228600">
              <a:buAutoNum type="arabicPeriod"/>
            </a:pPr>
            <a:r>
              <a:rPr lang="en-US" dirty="0" smtClean="0">
                <a:effectLst/>
              </a:rPr>
              <a:t>As the virtual machine is cooking, let’s create two self-signed certificates: one for root, and another for client identification. During the following steps we’ll need to upload the root certificate to Microsoft Azure so Microsoft Azure can validate the client machine using the certificate chain.</a:t>
            </a:r>
          </a:p>
          <a:p>
            <a:pPr marL="228600" indent="-228600">
              <a:buAutoNum type="arabicPeriod"/>
            </a:pPr>
            <a:r>
              <a:rPr lang="en-US" dirty="0" smtClean="0">
                <a:effectLst/>
              </a:rPr>
              <a:t>Launch </a:t>
            </a:r>
            <a:r>
              <a:rPr lang="en-US" b="1" dirty="0" smtClean="0">
                <a:effectLst/>
              </a:rPr>
              <a:t>Developer Command Prompt for VS2012</a:t>
            </a:r>
            <a:r>
              <a:rPr lang="en-US" dirty="0" smtClean="0">
                <a:effectLst/>
              </a:rPr>
              <a:t> as administrator. Change current folder to a folder where you want to keep the generated certificates. Here I’ll use folder </a:t>
            </a:r>
            <a:r>
              <a:rPr lang="en-US" b="1" i="1" dirty="0" smtClean="0">
                <a:effectLst/>
              </a:rPr>
              <a:t>c:\books</a:t>
            </a:r>
            <a:r>
              <a:rPr lang="en-US" dirty="0" smtClean="0">
                <a:effectLst/>
              </a:rPr>
              <a:t>.</a:t>
            </a:r>
          </a:p>
          <a:p>
            <a:pPr marL="228600" indent="-228600">
              <a:buAutoNum type="arabicPeriod"/>
            </a:pPr>
            <a:r>
              <a:rPr lang="en-US" dirty="0" smtClean="0">
                <a:effectLst/>
              </a:rPr>
              <a:t>Use command </a:t>
            </a:r>
            <a:r>
              <a:rPr lang="en-US" dirty="0" err="1" smtClean="0">
                <a:effectLst/>
              </a:rPr>
              <a:t>makecert</a:t>
            </a:r>
            <a:r>
              <a:rPr lang="en-US" dirty="0" smtClean="0">
                <a:effectLst/>
              </a:rPr>
              <a:t> -sky exchange -r -n "CN=</a:t>
            </a:r>
            <a:r>
              <a:rPr lang="en-US" dirty="0" err="1" smtClean="0">
                <a:effectLst/>
              </a:rPr>
              <a:t>MyFakeRoot</a:t>
            </a:r>
            <a:r>
              <a:rPr lang="en-US" dirty="0" smtClean="0">
                <a:effectLst/>
              </a:rPr>
              <a:t>" -</a:t>
            </a:r>
            <a:r>
              <a:rPr lang="en-US" dirty="0" err="1" smtClean="0">
                <a:effectLst/>
              </a:rPr>
              <a:t>pe</a:t>
            </a:r>
            <a:r>
              <a:rPr lang="en-US" dirty="0" smtClean="0">
                <a:effectLst/>
              </a:rPr>
              <a:t> -a sha1 -</a:t>
            </a:r>
            <a:r>
              <a:rPr lang="en-US" dirty="0" err="1" smtClean="0">
                <a:effectLst/>
              </a:rPr>
              <a:t>len</a:t>
            </a:r>
            <a:r>
              <a:rPr lang="en-US" dirty="0" smtClean="0">
                <a:effectLst/>
              </a:rPr>
              <a:t> 2048 -</a:t>
            </a:r>
            <a:r>
              <a:rPr lang="en-US" dirty="0" err="1" smtClean="0">
                <a:effectLst/>
              </a:rPr>
              <a:t>ss</a:t>
            </a:r>
            <a:r>
              <a:rPr lang="en-US" dirty="0" smtClean="0">
                <a:effectLst/>
              </a:rPr>
              <a:t> My to create root certificate.</a:t>
            </a:r>
          </a:p>
          <a:p>
            <a:pPr marL="228600" indent="-228600">
              <a:buAutoNum type="arabicPeriod"/>
            </a:pPr>
            <a:r>
              <a:rPr lang="en-US" dirty="0" smtClean="0">
                <a:effectLst/>
              </a:rPr>
              <a:t>Use command </a:t>
            </a:r>
            <a:r>
              <a:rPr lang="en-US" dirty="0" err="1" smtClean="0">
                <a:effectLst/>
              </a:rPr>
              <a:t>makecert</a:t>
            </a:r>
            <a:r>
              <a:rPr lang="en-US" dirty="0" smtClean="0">
                <a:effectLst/>
              </a:rPr>
              <a:t> -n "CN=</a:t>
            </a:r>
            <a:r>
              <a:rPr lang="en-US" dirty="0" err="1" smtClean="0">
                <a:effectLst/>
              </a:rPr>
              <a:t>MyLaptop</a:t>
            </a:r>
            <a:r>
              <a:rPr lang="en-US" dirty="0" smtClean="0">
                <a:effectLst/>
              </a:rPr>
              <a:t>" -</a:t>
            </a:r>
            <a:r>
              <a:rPr lang="en-US" dirty="0" err="1" smtClean="0">
                <a:effectLst/>
              </a:rPr>
              <a:t>pe</a:t>
            </a:r>
            <a:r>
              <a:rPr lang="en-US" dirty="0" smtClean="0">
                <a:effectLst/>
              </a:rPr>
              <a:t> -sky exchange -m 96 -</a:t>
            </a:r>
            <a:r>
              <a:rPr lang="en-US" dirty="0" err="1" smtClean="0">
                <a:effectLst/>
              </a:rPr>
              <a:t>ss</a:t>
            </a:r>
            <a:r>
              <a:rPr lang="en-US" dirty="0" smtClean="0">
                <a:effectLst/>
              </a:rPr>
              <a:t> My -in "</a:t>
            </a:r>
            <a:r>
              <a:rPr lang="en-US" dirty="0" err="1" smtClean="0">
                <a:effectLst/>
              </a:rPr>
              <a:t>MyFakeRoot</a:t>
            </a:r>
            <a:r>
              <a:rPr lang="en-US" dirty="0" smtClean="0">
                <a:effectLst/>
              </a:rPr>
              <a:t>" -is my -a sha1 to create client certificate.</a:t>
            </a:r>
          </a:p>
          <a:p>
            <a:pPr marL="228600" indent="-228600">
              <a:buAutoNum type="arabicPeriod"/>
            </a:pPr>
            <a:r>
              <a:rPr lang="en-US" dirty="0" smtClean="0">
                <a:effectLst/>
              </a:rPr>
              <a:t>Launch </a:t>
            </a:r>
            <a:r>
              <a:rPr lang="en-US" b="1" dirty="0" err="1" smtClean="0">
                <a:effectLst/>
              </a:rPr>
              <a:t>certmgr</a:t>
            </a:r>
            <a:r>
              <a:rPr lang="en-US" dirty="0" smtClean="0">
                <a:effectLst/>
              </a:rPr>
              <a:t>. Export the root certificate as a </a:t>
            </a:r>
            <a:r>
              <a:rPr lang="en-US" b="1" i="1" dirty="0" smtClean="0">
                <a:effectLst/>
              </a:rPr>
              <a:t>MyFakeRoot.cer</a:t>
            </a:r>
            <a:r>
              <a:rPr lang="en-US" dirty="0" smtClean="0">
                <a:effectLst/>
              </a:rPr>
              <a:t> file (</a:t>
            </a:r>
            <a:r>
              <a:rPr lang="en-US" u="sng" dirty="0" smtClean="0">
                <a:effectLst/>
              </a:rPr>
              <a:t>without</a:t>
            </a:r>
            <a:r>
              <a:rPr lang="en-US" dirty="0" smtClean="0">
                <a:effectLst/>
              </a:rPr>
              <a:t> private key).</a:t>
            </a:r>
          </a:p>
          <a:p>
            <a:pPr marL="228600" indent="-228600">
              <a:buAutoNum type="arabicPeriod"/>
            </a:pPr>
            <a:r>
              <a:rPr lang="en-US" dirty="0" smtClean="0">
                <a:effectLst/>
              </a:rPr>
              <a:t>[Optional] if you are configuring VPN for another client, you’d need to install the client certificate on target machine.</a:t>
            </a:r>
          </a:p>
          <a:p>
            <a:pPr marL="228600" indent="-228600">
              <a:buAutoNum type="arabicPeriod"/>
            </a:pPr>
            <a:r>
              <a:rPr lang="en-US" dirty="0" smtClean="0">
                <a:effectLst/>
              </a:rPr>
              <a:t>Go back to Microsoft Azure Management Portal. On </a:t>
            </a:r>
            <a:r>
              <a:rPr lang="en-US" b="1" dirty="0" smtClean="0">
                <a:effectLst/>
              </a:rPr>
              <a:t>DASHBOARD</a:t>
            </a:r>
            <a:r>
              <a:rPr lang="en-US" dirty="0" smtClean="0">
                <a:effectLst/>
              </a:rPr>
              <a:t> page of the virtual network, click on link </a:t>
            </a:r>
            <a:r>
              <a:rPr lang="en-US" b="1" dirty="0" smtClean="0">
                <a:effectLst/>
              </a:rPr>
              <a:t>Upload client certificate</a:t>
            </a:r>
            <a:r>
              <a:rPr lang="en-US" dirty="0" smtClean="0">
                <a:effectLst/>
              </a:rPr>
              <a:t> to upload the root certificate. Note at this point the gateway should have been created.</a:t>
            </a:r>
          </a:p>
          <a:p>
            <a:pPr marL="228600" indent="-228600">
              <a:buAutoNum type="arabicPeriod"/>
            </a:pPr>
            <a:r>
              <a:rPr lang="en-US" dirty="0" smtClean="0">
                <a:effectLst/>
              </a:rPr>
              <a:t>After certificate has been uploaded, you can download and install VPN client from the </a:t>
            </a:r>
            <a:r>
              <a:rPr lang="en-US" b="1" dirty="0" smtClean="0">
                <a:effectLst/>
              </a:rPr>
              <a:t>DASHBOARD</a:t>
            </a:r>
            <a:r>
              <a:rPr lang="en-US" dirty="0" smtClean="0">
                <a:effectLst/>
              </a:rPr>
              <a:t> page (</a:t>
            </a:r>
            <a:r>
              <a:rPr lang="en-US" b="1" i="1" dirty="0" smtClean="0">
                <a:effectLst/>
              </a:rPr>
              <a:t>AMD64 Client</a:t>
            </a:r>
            <a:r>
              <a:rPr lang="en-US" dirty="0" smtClean="0">
                <a:effectLst/>
              </a:rPr>
              <a:t> link for 64-bit machines, </a:t>
            </a:r>
            <a:r>
              <a:rPr lang="en-US" b="1" i="1" dirty="0" smtClean="0">
                <a:effectLst/>
              </a:rPr>
              <a:t>x86 Client</a:t>
            </a:r>
            <a:r>
              <a:rPr lang="en-US" dirty="0" smtClean="0">
                <a:effectLst/>
              </a:rPr>
              <a:t> link for 32-bit machines).</a:t>
            </a:r>
          </a:p>
          <a:p>
            <a:pPr marL="228600" indent="-228600">
              <a:buAutoNum type="arabicPeriod"/>
            </a:pPr>
            <a:r>
              <a:rPr lang="en-US" dirty="0" smtClean="0">
                <a:effectLst/>
              </a:rPr>
              <a:t>After VPN client has been installed, you can see the VPN connection on your Windows network connection list. Click on the network to connect. When prompted by the VPN client, click </a:t>
            </a:r>
            <a:r>
              <a:rPr lang="en-US" b="1" dirty="0" smtClean="0">
                <a:effectLst/>
              </a:rPr>
              <a:t>Connect</a:t>
            </a:r>
            <a:r>
              <a:rPr lang="en-US" dirty="0" smtClean="0">
                <a:effectLst/>
              </a:rPr>
              <a:t> button to continue.</a:t>
            </a:r>
          </a:p>
          <a:p>
            <a:pPr marL="228600" indent="-228600">
              <a:buAutoNum type="arabicPeriod"/>
            </a:pPr>
            <a:r>
              <a:rPr lang="en-US" dirty="0" smtClean="0">
                <a:effectLst/>
              </a:rPr>
              <a:t>[Optional] Now you can use </a:t>
            </a:r>
            <a:r>
              <a:rPr lang="en-US" b="1" i="1" dirty="0" err="1" smtClean="0">
                <a:effectLst/>
              </a:rPr>
              <a:t>ipconfig</a:t>
            </a:r>
            <a:r>
              <a:rPr lang="en-US" b="1" i="1" dirty="0" smtClean="0">
                <a:effectLst/>
              </a:rPr>
              <a:t>/all</a:t>
            </a:r>
            <a:r>
              <a:rPr lang="en-US" dirty="0" smtClean="0">
                <a:effectLst/>
              </a:rPr>
              <a:t> to verify if VPN connection has been successfully established  (look for PPP adapter).</a:t>
            </a:r>
          </a:p>
          <a:p>
            <a:pPr marL="228600" indent="-228600">
              <a:buAutoNum type="arabicPeriod"/>
            </a:pPr>
            <a:r>
              <a:rPr lang="en-US" dirty="0" smtClean="0">
                <a:effectLst/>
              </a:rPr>
              <a:t>Log on to the virtual machine, create a new </a:t>
            </a:r>
            <a:r>
              <a:rPr lang="en-US" b="1" i="1" dirty="0" smtClean="0">
                <a:effectLst/>
              </a:rPr>
              <a:t>Share</a:t>
            </a:r>
            <a:r>
              <a:rPr lang="en-US" dirty="0" smtClean="0">
                <a:effectLst/>
              </a:rPr>
              <a:t> folder under</a:t>
            </a:r>
            <a:r>
              <a:rPr lang="en-US" b="1" i="1" dirty="0" smtClean="0">
                <a:effectLst/>
              </a:rPr>
              <a:t> c:\</a:t>
            </a:r>
            <a:r>
              <a:rPr lang="en-US" dirty="0" smtClean="0">
                <a:effectLst/>
              </a:rPr>
              <a:t>. Share the folder with the user you specified when you created the virtual machine. </a:t>
            </a:r>
          </a:p>
          <a:p>
            <a:pPr marL="228600" indent="-228600">
              <a:buAutoNum type="arabicPeriod"/>
            </a:pPr>
            <a:r>
              <a:rPr lang="en-US" dirty="0" smtClean="0">
                <a:effectLst/>
              </a:rPr>
              <a:t>On Management Portal, record the virtual machines private IP on its </a:t>
            </a:r>
            <a:r>
              <a:rPr lang="en-US" b="1" dirty="0" smtClean="0">
                <a:effectLst/>
              </a:rPr>
              <a:t>DASHBOARD</a:t>
            </a:r>
            <a:r>
              <a:rPr lang="en-US" dirty="0" smtClean="0">
                <a:effectLst/>
              </a:rPr>
              <a:t> page. In my case the IP is 10.0.1.4.</a:t>
            </a:r>
          </a:p>
          <a:p>
            <a:pPr marL="228600" indent="-228600">
              <a:buAutoNum type="arabicPeriod"/>
            </a:pPr>
            <a:r>
              <a:rPr lang="en-US" dirty="0" smtClean="0">
                <a:effectLst/>
              </a:rPr>
              <a:t>Now you can use Explorer on your local machine and access the shared folder by \\10.0.1.4\Share.</a:t>
            </a:r>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188631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2605885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4021469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838560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8/24/2015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224907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a:t>
            </a:r>
            <a:endParaRPr lang="en-US" dirty="0" smtClean="0"/>
          </a:p>
          <a:p>
            <a:pPr marL="228600" indent="-228600">
              <a:buFont typeface="+mj-lt"/>
              <a:buAutoNum type="arabicPeriod"/>
            </a:pPr>
            <a:r>
              <a:rPr lang="en-US" dirty="0" smtClean="0"/>
              <a:t>And you keep iterating and making improvements over time. [Click]</a:t>
            </a:r>
            <a:endParaRPr lang="en-US" baseline="0" dirty="0" smtClean="0"/>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p>
          <a:p>
            <a:pPr marL="228600" indent="-228600">
              <a:buFont typeface="+mj-lt"/>
              <a:buAutoNum type="arabicPeriod"/>
            </a:pPr>
            <a:r>
              <a:rPr lang="en-US" baseline="0" dirty="0" smtClean="0"/>
              <a:t>In this session we’ll focus on infrastructural components including virtual machines and virtual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4226568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High-level selling points of virtual machines.</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Speaker Notes:</a:t>
            </a:r>
          </a:p>
          <a:p>
            <a:pPr marL="171450" indent="-171450">
              <a:buFont typeface="Arial" panose="020B0604020202020204" pitchFamily="34" charset="0"/>
              <a:buChar char="•"/>
            </a:pPr>
            <a:r>
              <a:rPr lang="en-US" dirty="0" smtClean="0"/>
              <a:t>Both</a:t>
            </a:r>
            <a:r>
              <a:rPr lang="en-US" baseline="0" dirty="0" smtClean="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Speaker Notes:</a:t>
            </a:r>
            <a:endParaRPr lang="en-US" b="1" dirty="0" smtClean="0"/>
          </a:p>
          <a:p>
            <a:pPr marL="171450" indent="-171450">
              <a:buFont typeface="Arial" panose="020B0604020202020204" pitchFamily="34" charset="0"/>
              <a:buChar char="•"/>
            </a:pPr>
            <a:r>
              <a:rPr lang="en-US" baseline="0" dirty="0" smtClean="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smtClean="0"/>
              <a:t>Once your choice of provisioning is made you will need to select the image and instance size to start from. </a:t>
            </a:r>
          </a:p>
          <a:p>
            <a:pPr marL="171450" indent="-171450">
              <a:buFont typeface="Arial" panose="020B0604020202020204" pitchFamily="34" charset="0"/>
              <a:buChar char="•"/>
            </a:pPr>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8</a:t>
            </a:fld>
            <a:endParaRPr lang="en-US" dirty="0"/>
          </a:p>
        </p:txBody>
      </p:sp>
    </p:spTree>
    <p:extLst>
      <p:ext uri="{BB962C8B-B14F-4D97-AF65-F5344CB8AC3E}">
        <p14:creationId xmlns:p14="http://schemas.microsoft.com/office/powerpoint/2010/main" val="217834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a wide variety of images that you can choose from.</a:t>
            </a:r>
          </a:p>
          <a:p>
            <a:endParaRPr lang="en-US" baseline="0" dirty="0" smtClean="0"/>
          </a:p>
          <a:p>
            <a:r>
              <a:rPr lang="en-US" b="1" baseline="0" dirty="0" smtClean="0"/>
              <a:t>Speaker Notes:</a:t>
            </a:r>
            <a:endParaRPr lang="en-US" b="1" dirty="0" smtClean="0"/>
          </a:p>
          <a:p>
            <a:pPr marL="228600" indent="-228600">
              <a:buFont typeface="+mj-lt"/>
              <a:buAutoNum type="arabicPeriod"/>
            </a:pPr>
            <a:r>
              <a:rPr lang="en-US" dirty="0" smtClean="0"/>
              <a:t>First</a:t>
            </a:r>
            <a:r>
              <a:rPr lang="en-US" baseline="0" dirty="0" smtClean="0"/>
              <a:t> of all, you can choose from different Windows Servers and a variety of Linux implementations. [Click]</a:t>
            </a:r>
          </a:p>
          <a:p>
            <a:pPr marL="228600" indent="-228600">
              <a:buFont typeface="+mj-lt"/>
              <a:buAutoNum type="arabicPeriod"/>
            </a:pPr>
            <a:r>
              <a:rPr lang="en-US" dirty="0" smtClean="0"/>
              <a:t>As well as pre-built images for</a:t>
            </a:r>
            <a:r>
              <a:rPr lang="en-US" baseline="0" dirty="0" smtClean="0"/>
              <a:t> different flavors of SQL Database and Oracle databases. [Click]</a:t>
            </a:r>
          </a:p>
          <a:p>
            <a:pPr marL="228600" indent="-228600">
              <a:buFont typeface="+mj-lt"/>
              <a:buAutoNum type="arabicPeriod"/>
            </a:pPr>
            <a:r>
              <a:rPr lang="en-US" baseline="0" dirty="0" smtClean="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smtClean="0"/>
              <a:t>And last but not least, if you are a MSDN subscriber, you also have access to Visual </a:t>
            </a:r>
            <a:r>
              <a:rPr lang="en-US" altLang="zh-CN" baseline="0" dirty="0" smtClean="0"/>
              <a:t>Studio images and client Windows systems such as Windows 7 and Windows 8.1 for your </a:t>
            </a:r>
            <a:r>
              <a:rPr lang="en-US" altLang="zh-CN" baseline="0" dirty="0" err="1" smtClean="0"/>
              <a:t>DevTest</a:t>
            </a:r>
            <a:r>
              <a:rPr lang="en-US" altLang="zh-CN" baseline="0" dirty="0" smtClean="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994881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 dark">
    <p:bg>
      <p:bgPr>
        <a:solidFill>
          <a:schemeClr val="bg2">
            <a:lumMod val="25000"/>
          </a:schemeClr>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9640111" y="6011694"/>
            <a:ext cx="2551889" cy="846306"/>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6703449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jp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notesSlide" Target="../notesSlides/notesSlide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28.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3.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2" Type="http://schemas.openxmlformats.org/officeDocument/2006/relationships/tags" Target="../tags/tag21.xml"/><Relationship Id="rId16" Type="http://schemas.openxmlformats.org/officeDocument/2006/relationships/notesSlide" Target="../notesSlides/notesSlide22.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slideLayout" Target="../slideLayouts/slideLayout28.xml"/><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image" Target="../media/image20.emf"/><Relationship Id="rId18" Type="http://schemas.openxmlformats.org/officeDocument/2006/relationships/image" Target="../media/image25.emf"/><Relationship Id="rId3" Type="http://schemas.openxmlformats.org/officeDocument/2006/relationships/image" Target="../media/image10.emf"/><Relationship Id="rId7" Type="http://schemas.openxmlformats.org/officeDocument/2006/relationships/image" Target="../media/image14.emf"/><Relationship Id="rId12" Type="http://schemas.openxmlformats.org/officeDocument/2006/relationships/image" Target="../media/image19.emf"/><Relationship Id="rId17" Type="http://schemas.openxmlformats.org/officeDocument/2006/relationships/image" Target="../media/image24.emf"/><Relationship Id="rId2" Type="http://schemas.openxmlformats.org/officeDocument/2006/relationships/notesSlide" Target="../notesSlides/notesSlide5.xml"/><Relationship Id="rId16" Type="http://schemas.openxmlformats.org/officeDocument/2006/relationships/image" Target="../media/image23.emf"/><Relationship Id="rId1" Type="http://schemas.openxmlformats.org/officeDocument/2006/relationships/slideLayout" Target="../slideLayouts/slideLayout6.xml"/><Relationship Id="rId6" Type="http://schemas.openxmlformats.org/officeDocument/2006/relationships/image" Target="../media/image13.emf"/><Relationship Id="rId11" Type="http://schemas.openxmlformats.org/officeDocument/2006/relationships/image" Target="../media/image18.emf"/><Relationship Id="rId5" Type="http://schemas.openxmlformats.org/officeDocument/2006/relationships/image" Target="../media/image12.emf"/><Relationship Id="rId15" Type="http://schemas.openxmlformats.org/officeDocument/2006/relationships/image" Target="../media/image22.emf"/><Relationship Id="rId10" Type="http://schemas.openxmlformats.org/officeDocument/2006/relationships/image" Target="../media/image17.emf"/><Relationship Id="rId4" Type="http://schemas.openxmlformats.org/officeDocument/2006/relationships/image" Target="../media/image11.emf"/><Relationship Id="rId9" Type="http://schemas.openxmlformats.org/officeDocument/2006/relationships/image" Target="../media/image16.emf"/><Relationship Id="rId14" Type="http://schemas.openxmlformats.org/officeDocument/2006/relationships/image" Target="../media/image2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9.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9.xml"/><Relationship Id="rId16" Type="http://schemas.openxmlformats.org/officeDocument/2006/relationships/image" Target="../media/image44.png"/><Relationship Id="rId1" Type="http://schemas.openxmlformats.org/officeDocument/2006/relationships/slideLayout" Target="../slideLayouts/slideLayout2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smtClean="0"/>
              <a:t>Azure </a:t>
            </a:r>
            <a:r>
              <a:rPr lang="en-US" dirty="0" err="1" smtClean="0"/>
              <a:t>IaaS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Virtual Machine Sizes</a:t>
            </a:r>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a:t>
            </a:r>
            <a:r>
              <a:rPr lang="en-US" sz="3200" dirty="0" smtClean="0"/>
              <a:t>Optimized</a:t>
            </a:r>
            <a:endParaRPr lang="en-US" sz="3200" dirty="0"/>
          </a:p>
        </p:txBody>
      </p:sp>
    </p:spTree>
    <p:extLst>
      <p:ext uri="{BB962C8B-B14F-4D97-AF65-F5344CB8AC3E}">
        <p14:creationId xmlns:p14="http://schemas.microsoft.com/office/powerpoint/2010/main" val="393516673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51836603"/>
              </p:ext>
            </p:extLst>
          </p:nvPr>
        </p:nvGraphicFramePr>
        <p:xfrm>
          <a:off x="1308399" y="3200401"/>
          <a:ext cx="9144000" cy="320040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gridCol w="2286000">
                  <a:extLst>
                    <a:ext uri="{9D8B030D-6E8A-4147-A177-3AD203B41FA5}">
                      <a16:colId xmlns=""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 xmlns:a16="http://schemas.microsoft.com/office/drawing/2014/main" val="10000"/>
                  </a:ext>
                </a:extLst>
              </a:tr>
              <a:tr h="533400">
                <a:tc>
                  <a:txBody>
                    <a:bodyPr/>
                    <a:lstStyle/>
                    <a:p>
                      <a:r>
                        <a:rPr lang="en-US" sz="2800" dirty="0"/>
                        <a:t>A0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0.75 GB</a:t>
                      </a:r>
                      <a:endParaRPr lang="en-US" sz="2800" dirty="0">
                        <a:solidFill>
                          <a:schemeClr val="bg1"/>
                        </a:solidFill>
                      </a:endParaRPr>
                    </a:p>
                  </a:txBody>
                  <a:tcPr anchor="ctr"/>
                </a:tc>
                <a:tc>
                  <a:txBody>
                    <a:bodyPr/>
                    <a:lstStyle/>
                    <a:p>
                      <a:r>
                        <a:rPr lang="en-US" sz="2800"/>
                        <a:t>20 GB</a:t>
                      </a:r>
                      <a:endParaRPr lang="en-US" sz="2800">
                        <a:solidFill>
                          <a:schemeClr val="bg1"/>
                        </a:solidFill>
                      </a:endParaRPr>
                    </a:p>
                  </a:txBody>
                  <a:tcPr anchor="ctr"/>
                </a:tc>
                <a:extLst>
                  <a:ext uri="{0D108BD9-81ED-4DB2-BD59-A6C34878D82A}">
                    <a16:rowId xmlns="" xmlns:a16="http://schemas.microsoft.com/office/drawing/2014/main" val="10001"/>
                  </a:ext>
                </a:extLst>
              </a:tr>
              <a:tr h="533400">
                <a:tc>
                  <a:txBody>
                    <a:bodyPr/>
                    <a:lstStyle/>
                    <a:p>
                      <a:r>
                        <a:rPr lang="en-US" sz="2800" dirty="0"/>
                        <a:t>A1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1.75 GB</a:t>
                      </a:r>
                      <a:endParaRPr lang="en-US" sz="2800" dirty="0">
                        <a:solidFill>
                          <a:schemeClr val="bg1"/>
                        </a:solidFill>
                      </a:endParaRPr>
                    </a:p>
                  </a:txBody>
                  <a:tcPr anchor="ctr"/>
                </a:tc>
                <a:tc>
                  <a:txBody>
                    <a:bodyPr/>
                    <a:lstStyle/>
                    <a:p>
                      <a:r>
                        <a:rPr lang="en-US" sz="2800"/>
                        <a:t>40 GB</a:t>
                      </a:r>
                      <a:endParaRPr lang="en-US" sz="2800">
                        <a:solidFill>
                          <a:schemeClr val="bg1"/>
                        </a:solidFill>
                      </a:endParaRPr>
                    </a:p>
                  </a:txBody>
                  <a:tcPr anchor="ctr"/>
                </a:tc>
                <a:extLst>
                  <a:ext uri="{0D108BD9-81ED-4DB2-BD59-A6C34878D82A}">
                    <a16:rowId xmlns="" xmlns:a16="http://schemas.microsoft.com/office/drawing/2014/main" val="10002"/>
                  </a:ext>
                </a:extLst>
              </a:tr>
              <a:tr h="533400">
                <a:tc>
                  <a:txBody>
                    <a:bodyPr/>
                    <a:lstStyle/>
                    <a:p>
                      <a:r>
                        <a:rPr lang="en-US" sz="2800"/>
                        <a:t>A2 </a:t>
                      </a:r>
                      <a:endParaRPr lang="en-US" sz="2800">
                        <a:solidFill>
                          <a:schemeClr val="bg1"/>
                        </a:solidFill>
                      </a:endParaRPr>
                    </a:p>
                  </a:txBody>
                  <a:tcPr anchor="ctr"/>
                </a:tc>
                <a:tc>
                  <a:txBody>
                    <a:bodyPr/>
                    <a:lstStyle/>
                    <a:p>
                      <a:r>
                        <a:rPr lang="en-US" sz="2800"/>
                        <a:t>2</a:t>
                      </a:r>
                      <a:endParaRPr lang="en-US" sz="2800">
                        <a:solidFill>
                          <a:schemeClr val="bg1"/>
                        </a:solidFill>
                      </a:endParaRPr>
                    </a:p>
                  </a:txBody>
                  <a:tcPr anchor="ctr"/>
                </a:tc>
                <a:tc>
                  <a:txBody>
                    <a:bodyPr/>
                    <a:lstStyle/>
                    <a:p>
                      <a:r>
                        <a:rPr lang="en-US" sz="2800"/>
                        <a:t>3.5 GB</a:t>
                      </a:r>
                      <a:endParaRPr lang="en-US" sz="2800">
                        <a:solidFill>
                          <a:schemeClr val="bg1"/>
                        </a:solidFill>
                      </a:endParaRPr>
                    </a:p>
                  </a:txBody>
                  <a:tcPr anchor="ctr"/>
                </a:tc>
                <a:tc>
                  <a:txBody>
                    <a:bodyPr/>
                    <a:lstStyle/>
                    <a:p>
                      <a:r>
                        <a:rPr lang="en-US" sz="2800"/>
                        <a:t>60 GB</a:t>
                      </a:r>
                      <a:endParaRPr lang="en-US" sz="2800">
                        <a:solidFill>
                          <a:schemeClr val="bg1"/>
                        </a:solidFill>
                      </a:endParaRPr>
                    </a:p>
                  </a:txBody>
                  <a:tcPr anchor="ctr"/>
                </a:tc>
                <a:extLst>
                  <a:ext uri="{0D108BD9-81ED-4DB2-BD59-A6C34878D82A}">
                    <a16:rowId xmlns="" xmlns:a16="http://schemas.microsoft.com/office/drawing/2014/main" val="10003"/>
                  </a:ext>
                </a:extLst>
              </a:tr>
              <a:tr h="533400">
                <a:tc>
                  <a:txBody>
                    <a:bodyPr/>
                    <a:lstStyle/>
                    <a:p>
                      <a:r>
                        <a:rPr lang="en-US" sz="2800" dirty="0"/>
                        <a:t>A3 </a:t>
                      </a:r>
                      <a:endParaRPr lang="en-US" sz="2800" dirty="0">
                        <a:solidFill>
                          <a:schemeClr val="bg1"/>
                        </a:solidFill>
                      </a:endParaRPr>
                    </a:p>
                  </a:txBody>
                  <a:tcPr anchor="ctr"/>
                </a:tc>
                <a:tc>
                  <a:txBody>
                    <a:bodyPr/>
                    <a:lstStyle/>
                    <a:p>
                      <a:r>
                        <a:rPr lang="en-US" sz="2800"/>
                        <a:t>4</a:t>
                      </a:r>
                      <a:endParaRPr lang="en-US" sz="2800">
                        <a:solidFill>
                          <a:schemeClr val="bg1"/>
                        </a:solidFill>
                      </a:endParaRPr>
                    </a:p>
                  </a:txBody>
                  <a:tcPr anchor="ctr"/>
                </a:tc>
                <a:tc>
                  <a:txBody>
                    <a:bodyPr/>
                    <a:lstStyle/>
                    <a:p>
                      <a:r>
                        <a:rPr lang="en-US" sz="2800"/>
                        <a:t>7 GB</a:t>
                      </a:r>
                      <a:endParaRPr lang="en-US" sz="2800">
                        <a:solidFill>
                          <a:schemeClr val="bg1"/>
                        </a:solidFill>
                      </a:endParaRPr>
                    </a:p>
                  </a:txBody>
                  <a:tcPr anchor="ctr"/>
                </a:tc>
                <a:tc>
                  <a:txBody>
                    <a:bodyPr/>
                    <a:lstStyle/>
                    <a:p>
                      <a:r>
                        <a:rPr lang="en-US" sz="2800"/>
                        <a:t>120 GB</a:t>
                      </a:r>
                      <a:endParaRPr lang="en-US" sz="2800">
                        <a:solidFill>
                          <a:schemeClr val="bg1"/>
                        </a:solidFill>
                      </a:endParaRPr>
                    </a:p>
                  </a:txBody>
                  <a:tcPr anchor="ctr"/>
                </a:tc>
                <a:extLst>
                  <a:ext uri="{0D108BD9-81ED-4DB2-BD59-A6C34878D82A}">
                    <a16:rowId xmlns="" xmlns:a16="http://schemas.microsoft.com/office/drawing/2014/main" val="10004"/>
                  </a:ext>
                </a:extLst>
              </a:tr>
              <a:tr h="533400">
                <a:tc>
                  <a:txBody>
                    <a:bodyPr/>
                    <a:lstStyle/>
                    <a:p>
                      <a:r>
                        <a:rPr lang="en-US" sz="2800" dirty="0"/>
                        <a:t>A4 </a:t>
                      </a:r>
                      <a:endParaRPr lang="en-US" sz="2800" dirty="0">
                        <a:solidFill>
                          <a:schemeClr val="bg1"/>
                        </a:solidFill>
                      </a:endParaRPr>
                    </a:p>
                  </a:txBody>
                  <a:tcPr anchor="ctr"/>
                </a:tc>
                <a:tc>
                  <a:txBody>
                    <a:bodyPr/>
                    <a:lstStyle/>
                    <a:p>
                      <a:r>
                        <a:rPr lang="en-US" sz="2800" dirty="0"/>
                        <a:t>8</a:t>
                      </a:r>
                      <a:endParaRPr lang="en-US" sz="2800" dirty="0">
                        <a:solidFill>
                          <a:schemeClr val="bg1"/>
                        </a:solidFill>
                      </a:endParaRPr>
                    </a:p>
                  </a:txBody>
                  <a:tcPr anchor="ctr"/>
                </a:tc>
                <a:tc>
                  <a:txBody>
                    <a:bodyPr/>
                    <a:lstStyle/>
                    <a:p>
                      <a:r>
                        <a:rPr lang="en-US" sz="2800"/>
                        <a:t>14 GB</a:t>
                      </a:r>
                      <a:endParaRPr lang="en-US" sz="2800">
                        <a:solidFill>
                          <a:schemeClr val="bg1"/>
                        </a:solidFill>
                      </a:endParaRPr>
                    </a:p>
                  </a:txBody>
                  <a:tcPr anchor="ctr"/>
                </a:tc>
                <a:tc>
                  <a:txBody>
                    <a:bodyPr/>
                    <a:lstStyle/>
                    <a:p>
                      <a:r>
                        <a:rPr lang="en-US" sz="2800" dirty="0"/>
                        <a:t>240 GB</a:t>
                      </a:r>
                      <a:endParaRPr lang="en-US" sz="2800" dirty="0">
                        <a:solidFill>
                          <a:schemeClr val="bg1"/>
                        </a:solidFill>
                      </a:endParaRPr>
                    </a:p>
                  </a:txBody>
                  <a:tcPr anchor="ctr"/>
                </a:tc>
                <a:extLst>
                  <a:ext uri="{0D108BD9-81ED-4DB2-BD59-A6C34878D82A}">
                    <a16:rowId xmlns="" xmlns:a16="http://schemas.microsoft.com/office/drawing/2014/main" val="10005"/>
                  </a:ext>
                </a:extLst>
              </a:tr>
            </a:tbl>
          </a:graphicData>
        </a:graphic>
      </p:graphicFrame>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An </a:t>
            </a:r>
            <a:r>
              <a:rPr lang="en-US" sz="2400" dirty="0"/>
              <a:t>economical option for development workloads, test servers, and other applications that don't require load balancing, auto-scaling, or memory-intensive virtual machines</a:t>
            </a:r>
            <a:r>
              <a:rPr lang="en-US" sz="2400" dirty="0" smtClean="0"/>
              <a:t>.</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Basic Tier</a:t>
            </a:r>
            <a:endParaRPr lang="en-US" dirty="0"/>
          </a:p>
        </p:txBody>
      </p:sp>
    </p:spTree>
    <p:extLst>
      <p:ext uri="{BB962C8B-B14F-4D97-AF65-F5344CB8AC3E}">
        <p14:creationId xmlns:p14="http://schemas.microsoft.com/office/powerpoint/2010/main" val="73675245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Offers the most flexibility. Supports all virtual machine configurations and features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Standard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210317476"/>
              </p:ext>
            </p:extLst>
          </p:nvPr>
        </p:nvGraphicFramePr>
        <p:xfrm>
          <a:off x="1308399" y="3200401"/>
          <a:ext cx="9144000" cy="2667000"/>
        </p:xfrm>
        <a:graphic>
          <a:graphicData uri="http://schemas.openxmlformats.org/drawingml/2006/table">
            <a:tbl>
              <a:tblPr firstRow="1" bandRow="1">
                <a:tableStyleId>{21E4AEA4-8DFA-4A89-87EB-49C32662AFE0}</a:tableStyleId>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gridCol w="2286000">
                  <a:extLst>
                    <a:ext uri="{9D8B030D-6E8A-4147-A177-3AD203B41FA5}">
                      <a16:colId xmlns=""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 xmlns:a16="http://schemas.microsoft.com/office/drawing/2014/main" val="10000"/>
                  </a:ext>
                </a:extLst>
              </a:tr>
              <a:tr h="533400">
                <a:tc>
                  <a:txBody>
                    <a:bodyPr/>
                    <a:lstStyle/>
                    <a:p>
                      <a:r>
                        <a:rPr lang="en-US" sz="2800" dirty="0"/>
                        <a:t>A0 </a:t>
                      </a:r>
                    </a:p>
                  </a:txBody>
                  <a:tcPr anchor="ctr"/>
                </a:tc>
                <a:tc>
                  <a:txBody>
                    <a:bodyPr/>
                    <a:lstStyle/>
                    <a:p>
                      <a:r>
                        <a:rPr lang="en-US" sz="2800"/>
                        <a:t>1</a:t>
                      </a:r>
                    </a:p>
                  </a:txBody>
                  <a:tcPr anchor="ctr"/>
                </a:tc>
                <a:tc>
                  <a:txBody>
                    <a:bodyPr/>
                    <a:lstStyle/>
                    <a:p>
                      <a:r>
                        <a:rPr lang="en-US" sz="2800"/>
                        <a:t>0.75 GB</a:t>
                      </a:r>
                    </a:p>
                  </a:txBody>
                  <a:tcPr anchor="ctr"/>
                </a:tc>
                <a:tc>
                  <a:txBody>
                    <a:bodyPr/>
                    <a:lstStyle/>
                    <a:p>
                      <a:r>
                        <a:rPr lang="en-US" sz="2800" dirty="0"/>
                        <a:t>20 GB</a:t>
                      </a:r>
                    </a:p>
                  </a:txBody>
                  <a:tcPr anchor="ctr"/>
                </a:tc>
                <a:extLst>
                  <a:ext uri="{0D108BD9-81ED-4DB2-BD59-A6C34878D82A}">
                    <a16:rowId xmlns="" xmlns:a16="http://schemas.microsoft.com/office/drawing/2014/main" val="10001"/>
                  </a:ext>
                </a:extLst>
              </a:tr>
              <a:tr h="533400">
                <a:tc>
                  <a:txBody>
                    <a:bodyPr/>
                    <a:lstStyle/>
                    <a:p>
                      <a:r>
                        <a:rPr lang="en-US" sz="2800"/>
                        <a:t>A1 </a:t>
                      </a:r>
                    </a:p>
                  </a:txBody>
                  <a:tcPr anchor="ctr"/>
                </a:tc>
                <a:tc>
                  <a:txBody>
                    <a:bodyPr/>
                    <a:lstStyle/>
                    <a:p>
                      <a:r>
                        <a:rPr lang="en-US" sz="2800"/>
                        <a:t>1</a:t>
                      </a:r>
                    </a:p>
                  </a:txBody>
                  <a:tcPr anchor="ctr"/>
                </a:tc>
                <a:tc>
                  <a:txBody>
                    <a:bodyPr/>
                    <a:lstStyle/>
                    <a:p>
                      <a:r>
                        <a:rPr lang="en-US" sz="2800"/>
                        <a:t>1.75 GB</a:t>
                      </a:r>
                    </a:p>
                  </a:txBody>
                  <a:tcPr anchor="ctr"/>
                </a:tc>
                <a:tc>
                  <a:txBody>
                    <a:bodyPr/>
                    <a:lstStyle/>
                    <a:p>
                      <a:r>
                        <a:rPr lang="en-US" sz="2800" dirty="0"/>
                        <a:t>70 GB</a:t>
                      </a:r>
                    </a:p>
                  </a:txBody>
                  <a:tcPr anchor="ctr"/>
                </a:tc>
                <a:extLst>
                  <a:ext uri="{0D108BD9-81ED-4DB2-BD59-A6C34878D82A}">
                    <a16:rowId xmlns="" xmlns:a16="http://schemas.microsoft.com/office/drawing/2014/main" val="10002"/>
                  </a:ext>
                </a:extLst>
              </a:tr>
              <a:tr h="533400">
                <a:tc>
                  <a:txBody>
                    <a:bodyPr/>
                    <a:lstStyle/>
                    <a:p>
                      <a:r>
                        <a:rPr lang="en-US" sz="2800"/>
                        <a:t>A2 </a:t>
                      </a:r>
                    </a:p>
                  </a:txBody>
                  <a:tcPr anchor="ctr"/>
                </a:tc>
                <a:tc>
                  <a:txBody>
                    <a:bodyPr/>
                    <a:lstStyle/>
                    <a:p>
                      <a:r>
                        <a:rPr lang="en-US" sz="2800" dirty="0"/>
                        <a:t>2</a:t>
                      </a:r>
                    </a:p>
                  </a:txBody>
                  <a:tcPr anchor="ctr"/>
                </a:tc>
                <a:tc>
                  <a:txBody>
                    <a:bodyPr/>
                    <a:lstStyle/>
                    <a:p>
                      <a:r>
                        <a:rPr lang="en-US" sz="2800"/>
                        <a:t>3.5 GB</a:t>
                      </a:r>
                    </a:p>
                  </a:txBody>
                  <a:tcPr anchor="ctr"/>
                </a:tc>
                <a:tc>
                  <a:txBody>
                    <a:bodyPr/>
                    <a:lstStyle/>
                    <a:p>
                      <a:r>
                        <a:rPr lang="en-US" sz="2800" dirty="0"/>
                        <a:t>135 GB</a:t>
                      </a:r>
                    </a:p>
                  </a:txBody>
                  <a:tcPr anchor="ctr"/>
                </a:tc>
                <a:extLst>
                  <a:ext uri="{0D108BD9-81ED-4DB2-BD59-A6C34878D82A}">
                    <a16:rowId xmlns="" xmlns:a16="http://schemas.microsoft.com/office/drawing/2014/main" val="10003"/>
                  </a:ext>
                </a:extLst>
              </a:tr>
              <a:tr h="533400">
                <a:tc>
                  <a:txBody>
                    <a:bodyPr/>
                    <a:lstStyle/>
                    <a:p>
                      <a:r>
                        <a:rPr lang="en-US" sz="2800"/>
                        <a:t>A3 </a:t>
                      </a:r>
                    </a:p>
                  </a:txBody>
                  <a:tcPr anchor="ctr"/>
                </a:tc>
                <a:tc>
                  <a:txBody>
                    <a:bodyPr/>
                    <a:lstStyle/>
                    <a:p>
                      <a:r>
                        <a:rPr lang="en-US" sz="2800" dirty="0"/>
                        <a:t>4</a:t>
                      </a:r>
                    </a:p>
                  </a:txBody>
                  <a:tcPr anchor="ctr"/>
                </a:tc>
                <a:tc>
                  <a:txBody>
                    <a:bodyPr/>
                    <a:lstStyle/>
                    <a:p>
                      <a:r>
                        <a:rPr lang="en-US" sz="2800" dirty="0"/>
                        <a:t>7 GB</a:t>
                      </a:r>
                    </a:p>
                  </a:txBody>
                  <a:tcPr anchor="ctr"/>
                </a:tc>
                <a:tc>
                  <a:txBody>
                    <a:bodyPr/>
                    <a:lstStyle/>
                    <a:p>
                      <a:r>
                        <a:rPr lang="en-US" sz="2800" dirty="0"/>
                        <a:t>285 GB</a:t>
                      </a:r>
                    </a:p>
                  </a:txBody>
                  <a:tcPr anchor="ct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09362300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Offers the most flexibility. Supports all virtual machine configurations and </a:t>
            </a:r>
            <a:r>
              <a:rPr lang="en-US" sz="2400" dirty="0" smtClean="0"/>
              <a:t>features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Standard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180167281"/>
              </p:ext>
            </p:extLst>
          </p:nvPr>
        </p:nvGraphicFramePr>
        <p:xfrm>
          <a:off x="1308399" y="3200401"/>
          <a:ext cx="9144000" cy="2667000"/>
        </p:xfrm>
        <a:graphic>
          <a:graphicData uri="http://schemas.openxmlformats.org/drawingml/2006/table">
            <a:tbl>
              <a:tblPr firstRow="1" bandRow="1">
                <a:tableStyleId>{21E4AEA4-8DFA-4A89-87EB-49C32662AFE0}</a:tableStyleId>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gridCol w="2286000">
                  <a:extLst>
                    <a:ext uri="{9D8B030D-6E8A-4147-A177-3AD203B41FA5}">
                      <a16:colId xmlns=""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 xmlns:a16="http://schemas.microsoft.com/office/drawing/2014/main" val="10000"/>
                  </a:ext>
                </a:extLst>
              </a:tr>
              <a:tr h="533400">
                <a:tc>
                  <a:txBody>
                    <a:bodyPr/>
                    <a:lstStyle/>
                    <a:p>
                      <a:r>
                        <a:rPr lang="en-US" sz="2800"/>
                        <a:t>A4 </a:t>
                      </a:r>
                    </a:p>
                  </a:txBody>
                  <a:tcPr anchor="ctr"/>
                </a:tc>
                <a:tc>
                  <a:txBody>
                    <a:bodyPr/>
                    <a:lstStyle/>
                    <a:p>
                      <a:r>
                        <a:rPr lang="en-US" sz="2800"/>
                        <a:t>8</a:t>
                      </a:r>
                    </a:p>
                  </a:txBody>
                  <a:tcPr anchor="ctr"/>
                </a:tc>
                <a:tc>
                  <a:txBody>
                    <a:bodyPr/>
                    <a:lstStyle/>
                    <a:p>
                      <a:r>
                        <a:rPr lang="en-US" sz="2800"/>
                        <a:t>14 GB</a:t>
                      </a:r>
                    </a:p>
                  </a:txBody>
                  <a:tcPr anchor="ctr"/>
                </a:tc>
                <a:tc>
                  <a:txBody>
                    <a:bodyPr/>
                    <a:lstStyle/>
                    <a:p>
                      <a:r>
                        <a:rPr lang="en-US" sz="2800" dirty="0"/>
                        <a:t>605 GB</a:t>
                      </a:r>
                    </a:p>
                  </a:txBody>
                  <a:tcPr anchor="ctr"/>
                </a:tc>
                <a:extLst>
                  <a:ext uri="{0D108BD9-81ED-4DB2-BD59-A6C34878D82A}">
                    <a16:rowId xmlns="" xmlns:a16="http://schemas.microsoft.com/office/drawing/2014/main" val="10001"/>
                  </a:ext>
                </a:extLst>
              </a:tr>
              <a:tr h="533400">
                <a:tc>
                  <a:txBody>
                    <a:bodyPr/>
                    <a:lstStyle/>
                    <a:p>
                      <a:r>
                        <a:rPr lang="en-US" sz="2800"/>
                        <a:t>A5 </a:t>
                      </a:r>
                    </a:p>
                  </a:txBody>
                  <a:tcPr anchor="ctr"/>
                </a:tc>
                <a:tc>
                  <a:txBody>
                    <a:bodyPr/>
                    <a:lstStyle/>
                    <a:p>
                      <a:r>
                        <a:rPr lang="en-US" sz="2800"/>
                        <a:t>2</a:t>
                      </a:r>
                    </a:p>
                  </a:txBody>
                  <a:tcPr anchor="ctr"/>
                </a:tc>
                <a:tc>
                  <a:txBody>
                    <a:bodyPr/>
                    <a:lstStyle/>
                    <a:p>
                      <a:r>
                        <a:rPr lang="en-US" sz="2800" dirty="0"/>
                        <a:t>14 GB</a:t>
                      </a:r>
                    </a:p>
                  </a:txBody>
                  <a:tcPr anchor="ctr"/>
                </a:tc>
                <a:tc>
                  <a:txBody>
                    <a:bodyPr/>
                    <a:lstStyle/>
                    <a:p>
                      <a:r>
                        <a:rPr lang="en-US" sz="2800" dirty="0"/>
                        <a:t>135 GB</a:t>
                      </a:r>
                    </a:p>
                  </a:txBody>
                  <a:tcPr anchor="ctr"/>
                </a:tc>
                <a:extLst>
                  <a:ext uri="{0D108BD9-81ED-4DB2-BD59-A6C34878D82A}">
                    <a16:rowId xmlns="" xmlns:a16="http://schemas.microsoft.com/office/drawing/2014/main" val="10002"/>
                  </a:ext>
                </a:extLst>
              </a:tr>
              <a:tr h="533400">
                <a:tc>
                  <a:txBody>
                    <a:bodyPr/>
                    <a:lstStyle/>
                    <a:p>
                      <a:r>
                        <a:rPr lang="en-US" sz="2800"/>
                        <a:t>A6 </a:t>
                      </a:r>
                    </a:p>
                  </a:txBody>
                  <a:tcPr anchor="ctr"/>
                </a:tc>
                <a:tc>
                  <a:txBody>
                    <a:bodyPr/>
                    <a:lstStyle/>
                    <a:p>
                      <a:r>
                        <a:rPr lang="en-US" sz="2800"/>
                        <a:t>4</a:t>
                      </a:r>
                    </a:p>
                  </a:txBody>
                  <a:tcPr anchor="ctr"/>
                </a:tc>
                <a:tc>
                  <a:txBody>
                    <a:bodyPr/>
                    <a:lstStyle/>
                    <a:p>
                      <a:r>
                        <a:rPr lang="en-US" sz="2800"/>
                        <a:t>28 GB</a:t>
                      </a:r>
                    </a:p>
                  </a:txBody>
                  <a:tcPr anchor="ctr"/>
                </a:tc>
                <a:tc>
                  <a:txBody>
                    <a:bodyPr/>
                    <a:lstStyle/>
                    <a:p>
                      <a:r>
                        <a:rPr lang="en-US" sz="2800" dirty="0"/>
                        <a:t>285 GB</a:t>
                      </a:r>
                    </a:p>
                  </a:txBody>
                  <a:tcPr anchor="ctr"/>
                </a:tc>
                <a:extLst>
                  <a:ext uri="{0D108BD9-81ED-4DB2-BD59-A6C34878D82A}">
                    <a16:rowId xmlns="" xmlns:a16="http://schemas.microsoft.com/office/drawing/2014/main" val="10003"/>
                  </a:ext>
                </a:extLst>
              </a:tr>
              <a:tr h="533400">
                <a:tc>
                  <a:txBody>
                    <a:bodyPr/>
                    <a:lstStyle/>
                    <a:p>
                      <a:r>
                        <a:rPr lang="en-US" sz="2800"/>
                        <a:t>A7 </a:t>
                      </a:r>
                    </a:p>
                  </a:txBody>
                  <a:tcPr anchor="ctr"/>
                </a:tc>
                <a:tc>
                  <a:txBody>
                    <a:bodyPr/>
                    <a:lstStyle/>
                    <a:p>
                      <a:r>
                        <a:rPr lang="en-US" sz="2800"/>
                        <a:t>8</a:t>
                      </a:r>
                    </a:p>
                  </a:txBody>
                  <a:tcPr anchor="ctr"/>
                </a:tc>
                <a:tc>
                  <a:txBody>
                    <a:bodyPr/>
                    <a:lstStyle/>
                    <a:p>
                      <a:r>
                        <a:rPr lang="en-US" sz="2800"/>
                        <a:t>56 GB</a:t>
                      </a:r>
                    </a:p>
                  </a:txBody>
                  <a:tcPr anchor="ctr"/>
                </a:tc>
                <a:tc>
                  <a:txBody>
                    <a:bodyPr/>
                    <a:lstStyle/>
                    <a:p>
                      <a:r>
                        <a:rPr lang="en-US" sz="2800" dirty="0"/>
                        <a:t>605 GB</a:t>
                      </a:r>
                    </a:p>
                  </a:txBody>
                  <a:tcPr anchor="ct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18070734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a:xfrm>
            <a:off x="274391" y="2317689"/>
            <a:ext cx="11614318" cy="2342234"/>
          </a:xfrm>
        </p:spPr>
        <p:txBody>
          <a:bodyPr/>
          <a:lstStyle/>
          <a:p>
            <a:pPr marL="0" lv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Network </a:t>
            </a:r>
            <a:r>
              <a:rPr lang="en-US" dirty="0" smtClean="0"/>
              <a:t>optimized with </a:t>
            </a:r>
            <a:r>
              <a:rPr lang="en-US" dirty="0" err="1"/>
              <a:t>Infiniband</a:t>
            </a:r>
            <a:r>
              <a:rPr lang="en-US" dirty="0"/>
              <a:t> support</a:t>
            </a:r>
          </a:p>
        </p:txBody>
      </p:sp>
      <p:graphicFrame>
        <p:nvGraphicFramePr>
          <p:cNvPr id="7" name="Table 6"/>
          <p:cNvGraphicFramePr>
            <a:graphicFrameLocks noGrp="1"/>
          </p:cNvGraphicFramePr>
          <p:nvPr>
            <p:extLst>
              <p:ext uri="{D42A27DB-BD31-4B8C-83A1-F6EECF244321}">
                <p14:modId xmlns:p14="http://schemas.microsoft.com/office/powerpoint/2010/main" val="3943877408"/>
              </p:ext>
            </p:extLst>
          </p:nvPr>
        </p:nvGraphicFramePr>
        <p:xfrm>
          <a:off x="1308399" y="3200401"/>
          <a:ext cx="9144000" cy="1600200"/>
        </p:xfrm>
        <a:graphic>
          <a:graphicData uri="http://schemas.openxmlformats.org/drawingml/2006/table">
            <a:tbl>
              <a:tblPr firstRow="1" bandRow="1">
                <a:tableStyleId>{21E4AEA4-8DFA-4A89-87EB-49C32662AFE0}</a:tableStyleId>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gridCol w="2286000">
                  <a:extLst>
                    <a:ext uri="{9D8B030D-6E8A-4147-A177-3AD203B41FA5}">
                      <a16:colId xmlns=""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 xmlns:a16="http://schemas.microsoft.com/office/drawing/2014/main" val="10000"/>
                  </a:ext>
                </a:extLst>
              </a:tr>
              <a:tr h="533400">
                <a:tc>
                  <a:txBody>
                    <a:bodyPr/>
                    <a:lstStyle/>
                    <a:p>
                      <a:r>
                        <a:rPr lang="en-US" sz="2800"/>
                        <a:t>A8 </a:t>
                      </a:r>
                    </a:p>
                  </a:txBody>
                  <a:tcPr anchor="ctr"/>
                </a:tc>
                <a:tc>
                  <a:txBody>
                    <a:bodyPr/>
                    <a:lstStyle/>
                    <a:p>
                      <a:r>
                        <a:rPr lang="en-US" sz="2800"/>
                        <a:t>8</a:t>
                      </a:r>
                    </a:p>
                  </a:txBody>
                  <a:tcPr anchor="ctr"/>
                </a:tc>
                <a:tc>
                  <a:txBody>
                    <a:bodyPr/>
                    <a:lstStyle/>
                    <a:p>
                      <a:r>
                        <a:rPr lang="en-US" sz="2800" dirty="0"/>
                        <a:t>56 GB</a:t>
                      </a:r>
                    </a:p>
                  </a:txBody>
                  <a:tcPr anchor="ctr"/>
                </a:tc>
                <a:tc>
                  <a:txBody>
                    <a:bodyPr/>
                    <a:lstStyle/>
                    <a:p>
                      <a:r>
                        <a:rPr lang="en-US" sz="2800" dirty="0"/>
                        <a:t>382 GB</a:t>
                      </a:r>
                    </a:p>
                  </a:txBody>
                  <a:tcPr anchor="ctr"/>
                </a:tc>
                <a:extLst>
                  <a:ext uri="{0D108BD9-81ED-4DB2-BD59-A6C34878D82A}">
                    <a16:rowId xmlns="" xmlns:a16="http://schemas.microsoft.com/office/drawing/2014/main" val="10001"/>
                  </a:ext>
                </a:extLst>
              </a:tr>
              <a:tr h="533400">
                <a:tc>
                  <a:txBody>
                    <a:bodyPr/>
                    <a:lstStyle/>
                    <a:p>
                      <a:r>
                        <a:rPr lang="en-US" sz="2800"/>
                        <a:t>A9 </a:t>
                      </a:r>
                    </a:p>
                  </a:txBody>
                  <a:tcPr anchor="ctr"/>
                </a:tc>
                <a:tc>
                  <a:txBody>
                    <a:bodyPr/>
                    <a:lstStyle/>
                    <a:p>
                      <a:r>
                        <a:rPr lang="en-US" sz="2800" dirty="0"/>
                        <a:t>16</a:t>
                      </a:r>
                    </a:p>
                  </a:txBody>
                  <a:tcPr anchor="ctr"/>
                </a:tc>
                <a:tc>
                  <a:txBody>
                    <a:bodyPr/>
                    <a:lstStyle/>
                    <a:p>
                      <a:r>
                        <a:rPr lang="en-US" sz="2800"/>
                        <a:t>112 GB</a:t>
                      </a:r>
                    </a:p>
                  </a:txBody>
                  <a:tcPr anchor="ctr"/>
                </a:tc>
                <a:tc>
                  <a:txBody>
                    <a:bodyPr/>
                    <a:lstStyle/>
                    <a:p>
                      <a:r>
                        <a:rPr lang="en-US" sz="2800" dirty="0"/>
                        <a:t>382 GB</a:t>
                      </a:r>
                    </a:p>
                  </a:txBody>
                  <a:tcPr anchor="ctr"/>
                </a:tc>
                <a:extLst>
                  <a:ext uri="{0D108BD9-81ED-4DB2-BD59-A6C34878D82A}">
                    <a16:rowId xmlns="" xmlns:a16="http://schemas.microsoft.com/office/drawing/2014/main" val="10002"/>
                  </a:ext>
                </a:extLst>
              </a:tr>
            </a:tbl>
          </a:graphicData>
        </a:graphic>
      </p:graphicFrame>
      <p:sp>
        <p:nvSpPr>
          <p:cNvPr id="8" name="Content Placeholder 4"/>
          <p:cNvSpPr txBox="1">
            <a:spLocks/>
          </p:cNvSpPr>
          <p:nvPr/>
        </p:nvSpPr>
        <p:spPr>
          <a:xfrm>
            <a:off x="274391" y="5248458"/>
            <a:ext cx="11614318" cy="124612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eaLnBrk="0" fontAlgn="base" hangingPunct="0">
              <a:spcBef>
                <a:spcPct val="0"/>
              </a:spcBef>
              <a:spcAft>
                <a:spcPct val="0"/>
              </a:spcAft>
              <a:buNone/>
            </a:pPr>
            <a:r>
              <a:rPr lang="en-US" sz="2400" dirty="0" smtClean="0"/>
              <a:t>Adds a 40Gbit/s </a:t>
            </a:r>
            <a:r>
              <a:rPr lang="en-US" sz="2400" dirty="0" err="1" smtClean="0"/>
              <a:t>InfiniBand</a:t>
            </a:r>
            <a:r>
              <a:rPr lang="en-US" sz="2400" dirty="0" smtClean="0"/>
              <a:t> network with remote direct memory access (RDMA) technology</a:t>
            </a:r>
            <a:r>
              <a:rPr lang="en-US" sz="2400" dirty="0"/>
              <a:t>. Ideal for Message Passing Interface (MPI) applications, high-performance clusters, modeling and simulations, video encoding, and other compute or network intensive scenarios.</a:t>
            </a:r>
            <a:endParaRPr lang="en-US" altLang="en-US" sz="2400" dirty="0">
              <a:solidFill>
                <a:srgbClr val="FFFFFF"/>
              </a:solidFill>
            </a:endParaRPr>
          </a:p>
        </p:txBody>
      </p:sp>
    </p:spTree>
    <p:extLst>
      <p:ext uri="{BB962C8B-B14F-4D97-AF65-F5344CB8AC3E}">
        <p14:creationId xmlns:p14="http://schemas.microsoft.com/office/powerpoint/2010/main" val="306422917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60</a:t>
            </a:r>
            <a:r>
              <a:rPr lang="en-US" sz="2400" dirty="0"/>
              <a:t>% faster CPUs, more memory, and local SSD</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Optimized Compute (D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817397062"/>
              </p:ext>
            </p:extLst>
          </p:nvPr>
        </p:nvGraphicFramePr>
        <p:xfrm>
          <a:off x="1308399" y="3200401"/>
          <a:ext cx="9144000" cy="2667000"/>
        </p:xfrm>
        <a:graphic>
          <a:graphicData uri="http://schemas.openxmlformats.org/drawingml/2006/table">
            <a:tbl>
              <a:tblPr firstRow="1" bandRow="1">
                <a:tableStyleId>{93296810-A885-4BE3-A3E7-6D5BEEA58F35}</a:tableStyleId>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gridCol w="2286000">
                  <a:extLst>
                    <a:ext uri="{9D8B030D-6E8A-4147-A177-3AD203B41FA5}">
                      <a16:colId xmlns=""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solidFill>
                      <a:schemeClr val="accent6">
                        <a:lumMod val="50000"/>
                      </a:schemeClr>
                    </a:solidFill>
                  </a:tcPr>
                </a:tc>
                <a:tc>
                  <a:txBody>
                    <a:bodyPr/>
                    <a:lstStyle/>
                    <a:p>
                      <a:r>
                        <a:rPr lang="en-US" sz="2800"/>
                        <a:t>Cores</a:t>
                      </a:r>
                      <a:endParaRPr lang="en-US" sz="2800">
                        <a:solidFill>
                          <a:schemeClr val="bg1"/>
                        </a:solidFill>
                      </a:endParaRPr>
                    </a:p>
                  </a:txBody>
                  <a:tcPr anchor="ctr">
                    <a:solidFill>
                      <a:schemeClr val="accent6">
                        <a:lumMod val="50000"/>
                      </a:schemeClr>
                    </a:solidFill>
                  </a:tcPr>
                </a:tc>
                <a:tc>
                  <a:txBody>
                    <a:bodyPr/>
                    <a:lstStyle/>
                    <a:p>
                      <a:r>
                        <a:rPr lang="en-US" sz="2800"/>
                        <a:t>RAM</a:t>
                      </a:r>
                      <a:endParaRPr lang="en-US" sz="2800">
                        <a:solidFill>
                          <a:schemeClr val="bg1"/>
                        </a:solidFill>
                      </a:endParaRPr>
                    </a:p>
                  </a:txBody>
                  <a:tcPr anchor="ctr">
                    <a:solidFill>
                      <a:schemeClr val="accent6">
                        <a:lumMod val="50000"/>
                      </a:schemeClr>
                    </a:solidFill>
                  </a:tcPr>
                </a:tc>
                <a:tc>
                  <a:txBody>
                    <a:bodyPr/>
                    <a:lstStyle/>
                    <a:p>
                      <a:r>
                        <a:rPr lang="en-US" sz="2800" dirty="0"/>
                        <a:t>Disk sizes</a:t>
                      </a:r>
                      <a:endParaRPr lang="en-US" sz="2800" dirty="0">
                        <a:solidFill>
                          <a:schemeClr val="bg1"/>
                        </a:solidFill>
                      </a:endParaRPr>
                    </a:p>
                  </a:txBody>
                  <a:tcPr anchor="ctr">
                    <a:solidFill>
                      <a:schemeClr val="accent6">
                        <a:lumMod val="50000"/>
                      </a:schemeClr>
                    </a:solidFill>
                  </a:tcPr>
                </a:tc>
                <a:extLst>
                  <a:ext uri="{0D108BD9-81ED-4DB2-BD59-A6C34878D82A}">
                    <a16:rowId xmlns="" xmlns:a16="http://schemas.microsoft.com/office/drawing/2014/main" val="10000"/>
                  </a:ext>
                </a:extLst>
              </a:tr>
              <a:tr h="533400">
                <a:tc>
                  <a:txBody>
                    <a:bodyPr/>
                    <a:lstStyle/>
                    <a:p>
                      <a:r>
                        <a:rPr lang="en-US" sz="2400" dirty="0"/>
                        <a:t>D1 </a:t>
                      </a:r>
                    </a:p>
                  </a:txBody>
                  <a:tcPr anchor="ctr"/>
                </a:tc>
                <a:tc>
                  <a:txBody>
                    <a:bodyPr/>
                    <a:lstStyle/>
                    <a:p>
                      <a:r>
                        <a:rPr lang="en-US" sz="2400"/>
                        <a:t>1</a:t>
                      </a:r>
                    </a:p>
                  </a:txBody>
                  <a:tcPr anchor="ctr"/>
                </a:tc>
                <a:tc>
                  <a:txBody>
                    <a:bodyPr/>
                    <a:lstStyle/>
                    <a:p>
                      <a:r>
                        <a:rPr lang="en-US" sz="2400"/>
                        <a:t>3.5 GB</a:t>
                      </a:r>
                    </a:p>
                  </a:txBody>
                  <a:tcPr anchor="ctr"/>
                </a:tc>
                <a:tc>
                  <a:txBody>
                    <a:bodyPr/>
                    <a:lstStyle/>
                    <a:p>
                      <a:r>
                        <a:rPr lang="en-US" sz="2400" dirty="0"/>
                        <a:t>50 GB</a:t>
                      </a:r>
                    </a:p>
                  </a:txBody>
                  <a:tcPr anchor="ctr"/>
                </a:tc>
                <a:extLst>
                  <a:ext uri="{0D108BD9-81ED-4DB2-BD59-A6C34878D82A}">
                    <a16:rowId xmlns="" xmlns:a16="http://schemas.microsoft.com/office/drawing/2014/main" val="10001"/>
                  </a:ext>
                </a:extLst>
              </a:tr>
              <a:tr h="533400">
                <a:tc>
                  <a:txBody>
                    <a:bodyPr/>
                    <a:lstStyle/>
                    <a:p>
                      <a:r>
                        <a:rPr lang="en-US" sz="2400"/>
                        <a:t>D2 </a:t>
                      </a:r>
                    </a:p>
                  </a:txBody>
                  <a:tcPr anchor="ctr"/>
                </a:tc>
                <a:tc>
                  <a:txBody>
                    <a:bodyPr/>
                    <a:lstStyle/>
                    <a:p>
                      <a:r>
                        <a:rPr lang="en-US" sz="2400"/>
                        <a:t>2</a:t>
                      </a:r>
                    </a:p>
                  </a:txBody>
                  <a:tcPr anchor="ctr"/>
                </a:tc>
                <a:tc>
                  <a:txBody>
                    <a:bodyPr/>
                    <a:lstStyle/>
                    <a:p>
                      <a:r>
                        <a:rPr lang="en-US" sz="2400"/>
                        <a:t>7 GB</a:t>
                      </a:r>
                    </a:p>
                  </a:txBody>
                  <a:tcPr anchor="ctr"/>
                </a:tc>
                <a:tc>
                  <a:txBody>
                    <a:bodyPr/>
                    <a:lstStyle/>
                    <a:p>
                      <a:r>
                        <a:rPr lang="en-US" sz="2400" dirty="0"/>
                        <a:t>100 GB</a:t>
                      </a:r>
                    </a:p>
                  </a:txBody>
                  <a:tcPr anchor="ctr"/>
                </a:tc>
                <a:extLst>
                  <a:ext uri="{0D108BD9-81ED-4DB2-BD59-A6C34878D82A}">
                    <a16:rowId xmlns="" xmlns:a16="http://schemas.microsoft.com/office/drawing/2014/main" val="10002"/>
                  </a:ext>
                </a:extLst>
              </a:tr>
              <a:tr h="533400">
                <a:tc>
                  <a:txBody>
                    <a:bodyPr/>
                    <a:lstStyle/>
                    <a:p>
                      <a:r>
                        <a:rPr lang="en-US" sz="2400"/>
                        <a:t>D3 </a:t>
                      </a:r>
                    </a:p>
                  </a:txBody>
                  <a:tcPr anchor="ctr"/>
                </a:tc>
                <a:tc>
                  <a:txBody>
                    <a:bodyPr/>
                    <a:lstStyle/>
                    <a:p>
                      <a:r>
                        <a:rPr lang="en-US" sz="2400"/>
                        <a:t>4</a:t>
                      </a:r>
                    </a:p>
                  </a:txBody>
                  <a:tcPr anchor="ctr"/>
                </a:tc>
                <a:tc>
                  <a:txBody>
                    <a:bodyPr/>
                    <a:lstStyle/>
                    <a:p>
                      <a:r>
                        <a:rPr lang="en-US" sz="2400"/>
                        <a:t>14 GB</a:t>
                      </a:r>
                    </a:p>
                  </a:txBody>
                  <a:tcPr anchor="ctr"/>
                </a:tc>
                <a:tc>
                  <a:txBody>
                    <a:bodyPr/>
                    <a:lstStyle/>
                    <a:p>
                      <a:r>
                        <a:rPr lang="en-US" sz="2400" dirty="0"/>
                        <a:t>200 GB</a:t>
                      </a:r>
                    </a:p>
                  </a:txBody>
                  <a:tcPr anchor="ctr"/>
                </a:tc>
                <a:extLst>
                  <a:ext uri="{0D108BD9-81ED-4DB2-BD59-A6C34878D82A}">
                    <a16:rowId xmlns="" xmlns:a16="http://schemas.microsoft.com/office/drawing/2014/main" val="10003"/>
                  </a:ext>
                </a:extLst>
              </a:tr>
              <a:tr h="533400">
                <a:tc>
                  <a:txBody>
                    <a:bodyPr/>
                    <a:lstStyle/>
                    <a:p>
                      <a:r>
                        <a:rPr lang="en-US" sz="2400" dirty="0"/>
                        <a:t>D4 </a:t>
                      </a:r>
                    </a:p>
                  </a:txBody>
                  <a:tcPr anchor="ctr"/>
                </a:tc>
                <a:tc>
                  <a:txBody>
                    <a:bodyPr/>
                    <a:lstStyle/>
                    <a:p>
                      <a:r>
                        <a:rPr lang="en-US" sz="2400"/>
                        <a:t>8</a:t>
                      </a:r>
                    </a:p>
                  </a:txBody>
                  <a:tcPr anchor="ctr"/>
                </a:tc>
                <a:tc>
                  <a:txBody>
                    <a:bodyPr/>
                    <a:lstStyle/>
                    <a:p>
                      <a:r>
                        <a:rPr lang="en-US" sz="2400"/>
                        <a:t>28 GB</a:t>
                      </a:r>
                    </a:p>
                  </a:txBody>
                  <a:tcPr anchor="ctr"/>
                </a:tc>
                <a:tc>
                  <a:txBody>
                    <a:bodyPr/>
                    <a:lstStyle/>
                    <a:p>
                      <a:r>
                        <a:rPr lang="en-US" sz="2400" dirty="0"/>
                        <a:t>400 GB</a:t>
                      </a:r>
                    </a:p>
                  </a:txBody>
                  <a:tcPr anchor="ct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80249664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60</a:t>
            </a:r>
            <a:r>
              <a:rPr lang="en-US" sz="2400" dirty="0"/>
              <a:t>% faster CPUs, more memory, and local SSD</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Optimized Compute (D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230284440"/>
              </p:ext>
            </p:extLst>
          </p:nvPr>
        </p:nvGraphicFramePr>
        <p:xfrm>
          <a:off x="1308399" y="3200401"/>
          <a:ext cx="9144000" cy="2667000"/>
        </p:xfrm>
        <a:graphic>
          <a:graphicData uri="http://schemas.openxmlformats.org/drawingml/2006/table">
            <a:tbl>
              <a:tblPr firstRow="1" bandRow="1">
                <a:tableStyleId>{93296810-A885-4BE3-A3E7-6D5BEEA58F35}</a:tableStyleId>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gridCol w="2286000">
                  <a:extLst>
                    <a:ext uri="{9D8B030D-6E8A-4147-A177-3AD203B41FA5}">
                      <a16:colId xmlns=""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solidFill>
                      <a:schemeClr val="accent6">
                        <a:lumMod val="50000"/>
                      </a:schemeClr>
                    </a:solidFill>
                  </a:tcPr>
                </a:tc>
                <a:tc>
                  <a:txBody>
                    <a:bodyPr/>
                    <a:lstStyle/>
                    <a:p>
                      <a:r>
                        <a:rPr lang="en-US" sz="2800"/>
                        <a:t>Cores</a:t>
                      </a:r>
                      <a:endParaRPr lang="en-US" sz="2800">
                        <a:solidFill>
                          <a:schemeClr val="bg1"/>
                        </a:solidFill>
                      </a:endParaRPr>
                    </a:p>
                  </a:txBody>
                  <a:tcPr anchor="ctr">
                    <a:solidFill>
                      <a:schemeClr val="accent6">
                        <a:lumMod val="50000"/>
                      </a:schemeClr>
                    </a:solidFill>
                  </a:tcPr>
                </a:tc>
                <a:tc>
                  <a:txBody>
                    <a:bodyPr/>
                    <a:lstStyle/>
                    <a:p>
                      <a:r>
                        <a:rPr lang="en-US" sz="2800"/>
                        <a:t>RAM</a:t>
                      </a:r>
                      <a:endParaRPr lang="en-US" sz="2800">
                        <a:solidFill>
                          <a:schemeClr val="bg1"/>
                        </a:solidFill>
                      </a:endParaRPr>
                    </a:p>
                  </a:txBody>
                  <a:tcPr anchor="ctr">
                    <a:solidFill>
                      <a:schemeClr val="accent6">
                        <a:lumMod val="50000"/>
                      </a:schemeClr>
                    </a:solidFill>
                  </a:tcPr>
                </a:tc>
                <a:tc>
                  <a:txBody>
                    <a:bodyPr/>
                    <a:lstStyle/>
                    <a:p>
                      <a:r>
                        <a:rPr lang="en-US" sz="2800" dirty="0"/>
                        <a:t>Disk sizes</a:t>
                      </a:r>
                      <a:endParaRPr lang="en-US" sz="2800" dirty="0">
                        <a:solidFill>
                          <a:schemeClr val="bg1"/>
                        </a:solidFill>
                      </a:endParaRPr>
                    </a:p>
                  </a:txBody>
                  <a:tcPr anchor="ctr">
                    <a:solidFill>
                      <a:schemeClr val="accent6">
                        <a:lumMod val="50000"/>
                      </a:schemeClr>
                    </a:solidFill>
                  </a:tcPr>
                </a:tc>
                <a:extLst>
                  <a:ext uri="{0D108BD9-81ED-4DB2-BD59-A6C34878D82A}">
                    <a16:rowId xmlns="" xmlns:a16="http://schemas.microsoft.com/office/drawing/2014/main" val="10000"/>
                  </a:ext>
                </a:extLst>
              </a:tr>
              <a:tr h="533400">
                <a:tc>
                  <a:txBody>
                    <a:bodyPr/>
                    <a:lstStyle/>
                    <a:p>
                      <a:r>
                        <a:rPr lang="en-US" sz="2400"/>
                        <a:t>D11 </a:t>
                      </a:r>
                    </a:p>
                  </a:txBody>
                  <a:tcPr anchor="ctr"/>
                </a:tc>
                <a:tc>
                  <a:txBody>
                    <a:bodyPr/>
                    <a:lstStyle/>
                    <a:p>
                      <a:r>
                        <a:rPr lang="en-US" sz="2400"/>
                        <a:t>2</a:t>
                      </a:r>
                    </a:p>
                  </a:txBody>
                  <a:tcPr anchor="ctr"/>
                </a:tc>
                <a:tc>
                  <a:txBody>
                    <a:bodyPr/>
                    <a:lstStyle/>
                    <a:p>
                      <a:r>
                        <a:rPr lang="en-US" sz="2400"/>
                        <a:t>14 GB</a:t>
                      </a:r>
                    </a:p>
                  </a:txBody>
                  <a:tcPr anchor="ctr"/>
                </a:tc>
                <a:tc>
                  <a:txBody>
                    <a:bodyPr/>
                    <a:lstStyle/>
                    <a:p>
                      <a:r>
                        <a:rPr lang="en-US" sz="2400" dirty="0"/>
                        <a:t>100 GB</a:t>
                      </a:r>
                    </a:p>
                  </a:txBody>
                  <a:tcPr anchor="ctr"/>
                </a:tc>
                <a:extLst>
                  <a:ext uri="{0D108BD9-81ED-4DB2-BD59-A6C34878D82A}">
                    <a16:rowId xmlns="" xmlns:a16="http://schemas.microsoft.com/office/drawing/2014/main" val="10001"/>
                  </a:ext>
                </a:extLst>
              </a:tr>
              <a:tr h="533400">
                <a:tc>
                  <a:txBody>
                    <a:bodyPr/>
                    <a:lstStyle/>
                    <a:p>
                      <a:r>
                        <a:rPr lang="en-US" sz="2400"/>
                        <a:t>D12 </a:t>
                      </a:r>
                    </a:p>
                  </a:txBody>
                  <a:tcPr anchor="ctr"/>
                </a:tc>
                <a:tc>
                  <a:txBody>
                    <a:bodyPr/>
                    <a:lstStyle/>
                    <a:p>
                      <a:r>
                        <a:rPr lang="en-US" sz="2400"/>
                        <a:t>4</a:t>
                      </a:r>
                    </a:p>
                  </a:txBody>
                  <a:tcPr anchor="ctr"/>
                </a:tc>
                <a:tc>
                  <a:txBody>
                    <a:bodyPr/>
                    <a:lstStyle/>
                    <a:p>
                      <a:r>
                        <a:rPr lang="en-US" sz="2400"/>
                        <a:t>28 GB</a:t>
                      </a:r>
                    </a:p>
                  </a:txBody>
                  <a:tcPr anchor="ctr"/>
                </a:tc>
                <a:tc>
                  <a:txBody>
                    <a:bodyPr/>
                    <a:lstStyle/>
                    <a:p>
                      <a:r>
                        <a:rPr lang="en-US" sz="2400" dirty="0"/>
                        <a:t>200 GB</a:t>
                      </a:r>
                    </a:p>
                  </a:txBody>
                  <a:tcPr anchor="ctr"/>
                </a:tc>
                <a:extLst>
                  <a:ext uri="{0D108BD9-81ED-4DB2-BD59-A6C34878D82A}">
                    <a16:rowId xmlns="" xmlns:a16="http://schemas.microsoft.com/office/drawing/2014/main" val="10002"/>
                  </a:ext>
                </a:extLst>
              </a:tr>
              <a:tr h="533400">
                <a:tc>
                  <a:txBody>
                    <a:bodyPr/>
                    <a:lstStyle/>
                    <a:p>
                      <a:r>
                        <a:rPr lang="en-US" sz="2400"/>
                        <a:t>D13 </a:t>
                      </a:r>
                    </a:p>
                  </a:txBody>
                  <a:tcPr anchor="ctr"/>
                </a:tc>
                <a:tc>
                  <a:txBody>
                    <a:bodyPr/>
                    <a:lstStyle/>
                    <a:p>
                      <a:r>
                        <a:rPr lang="en-US" sz="2400"/>
                        <a:t>8</a:t>
                      </a:r>
                    </a:p>
                  </a:txBody>
                  <a:tcPr anchor="ctr"/>
                </a:tc>
                <a:tc>
                  <a:txBody>
                    <a:bodyPr/>
                    <a:lstStyle/>
                    <a:p>
                      <a:r>
                        <a:rPr lang="en-US" sz="2400"/>
                        <a:t>56 GB</a:t>
                      </a:r>
                    </a:p>
                  </a:txBody>
                  <a:tcPr anchor="ctr"/>
                </a:tc>
                <a:tc>
                  <a:txBody>
                    <a:bodyPr/>
                    <a:lstStyle/>
                    <a:p>
                      <a:r>
                        <a:rPr lang="en-US" sz="2400" dirty="0"/>
                        <a:t>400 GB</a:t>
                      </a:r>
                    </a:p>
                  </a:txBody>
                  <a:tcPr anchor="ctr"/>
                </a:tc>
                <a:extLst>
                  <a:ext uri="{0D108BD9-81ED-4DB2-BD59-A6C34878D82A}">
                    <a16:rowId xmlns="" xmlns:a16="http://schemas.microsoft.com/office/drawing/2014/main" val="10003"/>
                  </a:ext>
                </a:extLst>
              </a:tr>
              <a:tr h="533400">
                <a:tc>
                  <a:txBody>
                    <a:bodyPr/>
                    <a:lstStyle/>
                    <a:p>
                      <a:r>
                        <a:rPr lang="en-US" sz="2400"/>
                        <a:t>D14 </a:t>
                      </a:r>
                    </a:p>
                  </a:txBody>
                  <a:tcPr anchor="ctr"/>
                </a:tc>
                <a:tc>
                  <a:txBody>
                    <a:bodyPr/>
                    <a:lstStyle/>
                    <a:p>
                      <a:r>
                        <a:rPr lang="en-US" sz="2400"/>
                        <a:t>16</a:t>
                      </a:r>
                    </a:p>
                  </a:txBody>
                  <a:tcPr anchor="ctr"/>
                </a:tc>
                <a:tc>
                  <a:txBody>
                    <a:bodyPr/>
                    <a:lstStyle/>
                    <a:p>
                      <a:r>
                        <a:rPr lang="en-US" sz="2400"/>
                        <a:t>112 GB</a:t>
                      </a:r>
                    </a:p>
                  </a:txBody>
                  <a:tcPr anchor="ctr"/>
                </a:tc>
                <a:tc>
                  <a:txBody>
                    <a:bodyPr/>
                    <a:lstStyle/>
                    <a:p>
                      <a:r>
                        <a:rPr lang="en-US" sz="2400" dirty="0"/>
                        <a:t>800 GB</a:t>
                      </a:r>
                    </a:p>
                  </a:txBody>
                  <a:tcPr anchor="ct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74015730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Unparalleled computational performance with latest CPUs, more memory, and more local SSD</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Performance Optimized Compute (G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74870848"/>
              </p:ext>
            </p:extLst>
          </p:nvPr>
        </p:nvGraphicFramePr>
        <p:xfrm>
          <a:off x="1308399" y="3200401"/>
          <a:ext cx="9144000" cy="3200400"/>
        </p:xfrm>
        <a:graphic>
          <a:graphicData uri="http://schemas.openxmlformats.org/drawingml/2006/table">
            <a:tbl>
              <a:tblPr firstRow="1" bandRow="1">
                <a:tableStyleId>{7DF18680-E054-41AD-8BC1-D1AEF772440D}</a:tableStyleId>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gridCol w="2286000">
                  <a:extLst>
                    <a:ext uri="{9D8B030D-6E8A-4147-A177-3AD203B41FA5}">
                      <a16:colId xmlns=""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solidFill>
                      <a:schemeClr val="accent5">
                        <a:lumMod val="75000"/>
                      </a:schemeClr>
                    </a:solidFill>
                  </a:tcPr>
                </a:tc>
                <a:tc>
                  <a:txBody>
                    <a:bodyPr/>
                    <a:lstStyle/>
                    <a:p>
                      <a:r>
                        <a:rPr lang="en-US" sz="2800"/>
                        <a:t>Cores</a:t>
                      </a:r>
                      <a:endParaRPr lang="en-US" sz="2800">
                        <a:solidFill>
                          <a:schemeClr val="bg1"/>
                        </a:solidFill>
                      </a:endParaRPr>
                    </a:p>
                  </a:txBody>
                  <a:tcPr anchor="ctr">
                    <a:solidFill>
                      <a:schemeClr val="accent5">
                        <a:lumMod val="75000"/>
                      </a:schemeClr>
                    </a:solidFill>
                  </a:tcPr>
                </a:tc>
                <a:tc>
                  <a:txBody>
                    <a:bodyPr/>
                    <a:lstStyle/>
                    <a:p>
                      <a:r>
                        <a:rPr lang="en-US" sz="2800"/>
                        <a:t>RAM</a:t>
                      </a:r>
                      <a:endParaRPr lang="en-US" sz="2800">
                        <a:solidFill>
                          <a:schemeClr val="bg1"/>
                        </a:solidFill>
                      </a:endParaRPr>
                    </a:p>
                  </a:txBody>
                  <a:tcPr anchor="ctr">
                    <a:solidFill>
                      <a:schemeClr val="accent5">
                        <a:lumMod val="75000"/>
                      </a:schemeClr>
                    </a:solidFill>
                  </a:tcPr>
                </a:tc>
                <a:tc>
                  <a:txBody>
                    <a:bodyPr/>
                    <a:lstStyle/>
                    <a:p>
                      <a:r>
                        <a:rPr lang="en-US" sz="2800" dirty="0"/>
                        <a:t>Disk sizes</a:t>
                      </a:r>
                      <a:endParaRPr lang="en-US" sz="2800" dirty="0">
                        <a:solidFill>
                          <a:schemeClr val="bg1"/>
                        </a:solidFill>
                      </a:endParaRPr>
                    </a:p>
                  </a:txBody>
                  <a:tcPr anchor="ctr">
                    <a:solidFill>
                      <a:schemeClr val="accent5">
                        <a:lumMod val="75000"/>
                      </a:schemeClr>
                    </a:solidFill>
                  </a:tcPr>
                </a:tc>
                <a:extLst>
                  <a:ext uri="{0D108BD9-81ED-4DB2-BD59-A6C34878D82A}">
                    <a16:rowId xmlns="" xmlns:a16="http://schemas.microsoft.com/office/drawing/2014/main" val="10000"/>
                  </a:ext>
                </a:extLst>
              </a:tr>
              <a:tr h="533400">
                <a:tc>
                  <a:txBody>
                    <a:bodyPr/>
                    <a:lstStyle/>
                    <a:p>
                      <a:r>
                        <a:rPr lang="en-US" sz="2800" dirty="0"/>
                        <a:t>G1 </a:t>
                      </a:r>
                    </a:p>
                  </a:txBody>
                  <a:tcPr anchor="ctr"/>
                </a:tc>
                <a:tc>
                  <a:txBody>
                    <a:bodyPr/>
                    <a:lstStyle/>
                    <a:p>
                      <a:r>
                        <a:rPr lang="en-US" sz="2800" dirty="0"/>
                        <a:t>2</a:t>
                      </a:r>
                    </a:p>
                  </a:txBody>
                  <a:tcPr anchor="ctr"/>
                </a:tc>
                <a:tc>
                  <a:txBody>
                    <a:bodyPr/>
                    <a:lstStyle/>
                    <a:p>
                      <a:r>
                        <a:rPr lang="en-US" sz="2800"/>
                        <a:t>28 GB</a:t>
                      </a:r>
                    </a:p>
                  </a:txBody>
                  <a:tcPr anchor="ctr"/>
                </a:tc>
                <a:tc>
                  <a:txBody>
                    <a:bodyPr/>
                    <a:lstStyle/>
                    <a:p>
                      <a:r>
                        <a:rPr lang="en-US" sz="2800" dirty="0"/>
                        <a:t>384 GB</a:t>
                      </a:r>
                    </a:p>
                  </a:txBody>
                  <a:tcPr anchor="ctr"/>
                </a:tc>
                <a:extLst>
                  <a:ext uri="{0D108BD9-81ED-4DB2-BD59-A6C34878D82A}">
                    <a16:rowId xmlns="" xmlns:a16="http://schemas.microsoft.com/office/drawing/2014/main" val="10001"/>
                  </a:ext>
                </a:extLst>
              </a:tr>
              <a:tr h="533400">
                <a:tc>
                  <a:txBody>
                    <a:bodyPr/>
                    <a:lstStyle/>
                    <a:p>
                      <a:r>
                        <a:rPr lang="en-US" sz="2800"/>
                        <a:t>G2 </a:t>
                      </a:r>
                    </a:p>
                  </a:txBody>
                  <a:tcPr anchor="ctr"/>
                </a:tc>
                <a:tc>
                  <a:txBody>
                    <a:bodyPr/>
                    <a:lstStyle/>
                    <a:p>
                      <a:r>
                        <a:rPr lang="en-US" sz="2800"/>
                        <a:t>4</a:t>
                      </a:r>
                    </a:p>
                  </a:txBody>
                  <a:tcPr anchor="ctr"/>
                </a:tc>
                <a:tc>
                  <a:txBody>
                    <a:bodyPr/>
                    <a:lstStyle/>
                    <a:p>
                      <a:r>
                        <a:rPr lang="en-US" sz="2800"/>
                        <a:t>56 GB</a:t>
                      </a:r>
                    </a:p>
                  </a:txBody>
                  <a:tcPr anchor="ctr"/>
                </a:tc>
                <a:tc>
                  <a:txBody>
                    <a:bodyPr/>
                    <a:lstStyle/>
                    <a:p>
                      <a:r>
                        <a:rPr lang="en-US" sz="2800" dirty="0"/>
                        <a:t>768 GB</a:t>
                      </a:r>
                    </a:p>
                  </a:txBody>
                  <a:tcPr anchor="ctr"/>
                </a:tc>
                <a:extLst>
                  <a:ext uri="{0D108BD9-81ED-4DB2-BD59-A6C34878D82A}">
                    <a16:rowId xmlns="" xmlns:a16="http://schemas.microsoft.com/office/drawing/2014/main" val="10002"/>
                  </a:ext>
                </a:extLst>
              </a:tr>
              <a:tr h="533400">
                <a:tc>
                  <a:txBody>
                    <a:bodyPr/>
                    <a:lstStyle/>
                    <a:p>
                      <a:r>
                        <a:rPr lang="en-US" sz="2800"/>
                        <a:t>G3 </a:t>
                      </a:r>
                    </a:p>
                  </a:txBody>
                  <a:tcPr anchor="ctr"/>
                </a:tc>
                <a:tc>
                  <a:txBody>
                    <a:bodyPr/>
                    <a:lstStyle/>
                    <a:p>
                      <a:r>
                        <a:rPr lang="en-US" sz="2800"/>
                        <a:t>8</a:t>
                      </a:r>
                    </a:p>
                  </a:txBody>
                  <a:tcPr anchor="ctr"/>
                </a:tc>
                <a:tc>
                  <a:txBody>
                    <a:bodyPr/>
                    <a:lstStyle/>
                    <a:p>
                      <a:r>
                        <a:rPr lang="en-US" sz="2800"/>
                        <a:t>112 GB</a:t>
                      </a:r>
                    </a:p>
                  </a:txBody>
                  <a:tcPr anchor="ctr"/>
                </a:tc>
                <a:tc>
                  <a:txBody>
                    <a:bodyPr/>
                    <a:lstStyle/>
                    <a:p>
                      <a:r>
                        <a:rPr lang="en-US" sz="2800" dirty="0"/>
                        <a:t>1,536 GB</a:t>
                      </a:r>
                    </a:p>
                  </a:txBody>
                  <a:tcPr anchor="ctr"/>
                </a:tc>
                <a:extLst>
                  <a:ext uri="{0D108BD9-81ED-4DB2-BD59-A6C34878D82A}">
                    <a16:rowId xmlns="" xmlns:a16="http://schemas.microsoft.com/office/drawing/2014/main" val="10003"/>
                  </a:ext>
                </a:extLst>
              </a:tr>
              <a:tr h="533400">
                <a:tc>
                  <a:txBody>
                    <a:bodyPr/>
                    <a:lstStyle/>
                    <a:p>
                      <a:r>
                        <a:rPr lang="en-US" sz="2800"/>
                        <a:t>G4 </a:t>
                      </a:r>
                    </a:p>
                  </a:txBody>
                  <a:tcPr anchor="ctr"/>
                </a:tc>
                <a:tc>
                  <a:txBody>
                    <a:bodyPr/>
                    <a:lstStyle/>
                    <a:p>
                      <a:r>
                        <a:rPr lang="en-US" sz="2800"/>
                        <a:t>16</a:t>
                      </a:r>
                    </a:p>
                  </a:txBody>
                  <a:tcPr anchor="ctr"/>
                </a:tc>
                <a:tc>
                  <a:txBody>
                    <a:bodyPr/>
                    <a:lstStyle/>
                    <a:p>
                      <a:r>
                        <a:rPr lang="en-US" sz="2800"/>
                        <a:t>224 GB</a:t>
                      </a:r>
                    </a:p>
                  </a:txBody>
                  <a:tcPr anchor="ctr"/>
                </a:tc>
                <a:tc>
                  <a:txBody>
                    <a:bodyPr/>
                    <a:lstStyle/>
                    <a:p>
                      <a:r>
                        <a:rPr lang="en-US" sz="2800" dirty="0"/>
                        <a:t>3,072 GB</a:t>
                      </a:r>
                    </a:p>
                  </a:txBody>
                  <a:tcPr anchor="ctr"/>
                </a:tc>
                <a:extLst>
                  <a:ext uri="{0D108BD9-81ED-4DB2-BD59-A6C34878D82A}">
                    <a16:rowId xmlns="" xmlns:a16="http://schemas.microsoft.com/office/drawing/2014/main" val="10004"/>
                  </a:ext>
                </a:extLst>
              </a:tr>
              <a:tr h="533400">
                <a:tc>
                  <a:txBody>
                    <a:bodyPr/>
                    <a:lstStyle/>
                    <a:p>
                      <a:r>
                        <a:rPr lang="en-US" sz="2800"/>
                        <a:t>G5 </a:t>
                      </a:r>
                    </a:p>
                  </a:txBody>
                  <a:tcPr anchor="ctr"/>
                </a:tc>
                <a:tc>
                  <a:txBody>
                    <a:bodyPr/>
                    <a:lstStyle/>
                    <a:p>
                      <a:r>
                        <a:rPr lang="en-US" sz="2800"/>
                        <a:t>32</a:t>
                      </a:r>
                    </a:p>
                  </a:txBody>
                  <a:tcPr anchor="ctr"/>
                </a:tc>
                <a:tc>
                  <a:txBody>
                    <a:bodyPr/>
                    <a:lstStyle/>
                    <a:p>
                      <a:r>
                        <a:rPr lang="en-US" sz="2800"/>
                        <a:t>448 GB</a:t>
                      </a:r>
                    </a:p>
                  </a:txBody>
                  <a:tcPr anchor="ctr"/>
                </a:tc>
                <a:tc>
                  <a:txBody>
                    <a:bodyPr/>
                    <a:lstStyle/>
                    <a:p>
                      <a:r>
                        <a:rPr lang="en-US" sz="2800" dirty="0"/>
                        <a:t>6,144 GB</a:t>
                      </a:r>
                    </a:p>
                  </a:txBody>
                  <a:tcPr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6317999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Demo: </a:t>
            </a:r>
            <a:r>
              <a:rPr lang="en-US" dirty="0"/>
              <a:t>Managing VMs using Azure portal</a:t>
            </a:r>
          </a:p>
        </p:txBody>
      </p:sp>
    </p:spTree>
    <p:extLst>
      <p:ext uri="{BB962C8B-B14F-4D97-AF65-F5344CB8AC3E}">
        <p14:creationId xmlns:p14="http://schemas.microsoft.com/office/powerpoint/2010/main" val="407765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VM Extensions</a:t>
            </a:r>
            <a:endParaRPr lang="en-US" dirty="0"/>
          </a:p>
        </p:txBody>
      </p:sp>
      <p:sp>
        <p:nvSpPr>
          <p:cNvPr id="3" name="Content Placeholder 2"/>
          <p:cNvSpPr>
            <a:spLocks noGrp="1"/>
          </p:cNvSpPr>
          <p:nvPr>
            <p:ph idx="4294967295"/>
          </p:nvPr>
        </p:nvSpPr>
        <p:spPr>
          <a:xfrm>
            <a:off x="1111250" y="1482725"/>
            <a:ext cx="11080750" cy="4419600"/>
          </a:xfrm>
          <a:prstGeom prst="rect">
            <a:avLst/>
          </a:prstGeom>
        </p:spPr>
        <p:txBody>
          <a:bodyPr>
            <a:noAutofit/>
          </a:bodyPr>
          <a:lstStyle/>
          <a:p>
            <a:r>
              <a:rPr lang="en-US" sz="2800" dirty="0" smtClean="0"/>
              <a:t>Installable components to customize VM instances</a:t>
            </a:r>
          </a:p>
          <a:p>
            <a:r>
              <a:rPr lang="en-US" sz="2800" dirty="0" smtClean="0"/>
              <a:t>Enable various </a:t>
            </a:r>
            <a:r>
              <a:rPr lang="en-US" sz="2800" dirty="0" err="1" smtClean="0"/>
              <a:t>DevOps</a:t>
            </a:r>
            <a:r>
              <a:rPr lang="en-US" sz="2800" dirty="0" smtClean="0"/>
              <a:t> scenarios</a:t>
            </a:r>
          </a:p>
          <a:p>
            <a:r>
              <a:rPr lang="en-US" sz="2800" dirty="0" smtClean="0"/>
              <a:t>Can be added, updated, disabled or removed at any time</a:t>
            </a:r>
          </a:p>
          <a:p>
            <a:r>
              <a:rPr lang="en-US" sz="2800" dirty="0" smtClean="0"/>
              <a:t>Managed via portal, Power</a:t>
            </a:r>
            <a:r>
              <a:rPr lang="en-US" altLang="zh-CN" sz="2800" dirty="0" smtClean="0"/>
              <a:t>Shell and Management APIs</a:t>
            </a:r>
            <a:endParaRPr lang="en-US" sz="2800" dirty="0" smtClean="0"/>
          </a:p>
          <a:p>
            <a:endParaRPr lang="en-US" sz="2800" dirty="0" smtClean="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19</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Your services and Azure</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Azure Resource Manager</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Demo: </a:t>
            </a:r>
            <a:r>
              <a:rPr lang="en-US" altLang="zh-CN" dirty="0"/>
              <a:t>Add </a:t>
            </a:r>
            <a:r>
              <a:rPr lang="en-US" altLang="zh-CN" dirty="0" smtClean="0"/>
              <a:t>an extension </a:t>
            </a:r>
            <a:r>
              <a:rPr lang="en-US" altLang="zh-CN" dirty="0"/>
              <a:t>to </a:t>
            </a:r>
            <a:r>
              <a:rPr lang="en-US" altLang="zh-CN" dirty="0" smtClean="0"/>
              <a:t>a VM </a:t>
            </a:r>
            <a:r>
              <a:rPr lang="en-US" altLang="zh-CN" dirty="0"/>
              <a:t>instance</a:t>
            </a:r>
            <a:endParaRPr lang="en-US" dirty="0"/>
          </a:p>
        </p:txBody>
      </p:sp>
    </p:spTree>
    <p:extLst>
      <p:ext uri="{BB962C8B-B14F-4D97-AF65-F5344CB8AC3E}">
        <p14:creationId xmlns:p14="http://schemas.microsoft.com/office/powerpoint/2010/main" val="31682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smtClean="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a:p>
            <a:pPr marL="571500" indent="-571500">
              <a:buClr>
                <a:srgbClr val="92D050"/>
              </a:buClr>
              <a:buFont typeface="Wingdings" panose="05000000000000000000" pitchFamily="2" charset="2"/>
              <a:buChar char="à"/>
            </a:pPr>
            <a:r>
              <a:rPr lang="en-US" dirty="0" smtClean="0">
                <a:solidFill>
                  <a:schemeClr val="tx1"/>
                </a:solidFill>
                <a:latin typeface="+mj-lt"/>
                <a:sym typeface="Wingdings" panose="05000000000000000000" pitchFamily="2" charset="2"/>
              </a:rPr>
              <a:t>Azure </a:t>
            </a:r>
            <a:r>
              <a:rPr lang="en-US" altLang="zh-CN" dirty="0" smtClean="0">
                <a:solidFill>
                  <a:schemeClr val="tx1"/>
                </a:solidFill>
                <a:latin typeface="+mj-lt"/>
                <a:sym typeface="Wingdings" panose="05000000000000000000" pitchFamily="2" charset="2"/>
              </a:rPr>
              <a:t>Files</a:t>
            </a:r>
            <a:endParaRPr lang="en-US" sz="4000" dirty="0" smtClean="0">
              <a:solidFill>
                <a:schemeClr val="bg1"/>
              </a:solidFill>
              <a:latin typeface="+mj-lt"/>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smtClean="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r>
                <a:rPr lang="en-US" sz="2800" dirty="0" smtClean="0">
                  <a:solidFill>
                    <a:sysClr val="windowText" lastClr="000000"/>
                  </a:solidFill>
                </a:rPr>
                <a:t> </a:t>
              </a:r>
              <a:endParaRPr lang="en-US" sz="2800" dirty="0">
                <a:solidFill>
                  <a:sysClr val="windowText" lastClr="000000"/>
                </a:solidFill>
              </a:endParaRPr>
            </a:p>
          </p:txBody>
        </p:sp>
      </p:grpSp>
    </p:spTree>
    <p:extLst>
      <p:ext uri="{BB962C8B-B14F-4D97-AF65-F5344CB8AC3E}">
        <p14:creationId xmlns:p14="http://schemas.microsoft.com/office/powerpoint/2010/main" val="46715132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37"/>
            <a:ext cx="9511410" cy="34947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273767" y="2986305"/>
            <a:ext cx="452413" cy="131137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457399" y="1321482"/>
            <a:ext cx="3375427" cy="164989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280660" y="2971378"/>
            <a:ext cx="864453" cy="132630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060272" y="1336408"/>
            <a:ext cx="3809008" cy="1634970"/>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406640" y="2971378"/>
            <a:ext cx="2558136" cy="149775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365310" y="1336408"/>
            <a:ext cx="1816914" cy="1649897"/>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271361498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sz="2800" dirty="0"/>
              <a:t>Shared Network File Storage for Azure</a:t>
            </a:r>
          </a:p>
          <a:p>
            <a:r>
              <a:rPr lang="en-US" sz="2800" dirty="0"/>
              <a:t>Availability, durability, scalability are managed automatically</a:t>
            </a:r>
          </a:p>
          <a:p>
            <a:r>
              <a:rPr lang="en-US" sz="2800" dirty="0"/>
              <a:t>Supports two interfaces: SMB and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smtClean="0">
                    <a:gradFill>
                      <a:gsLst>
                        <a:gs pos="0">
                          <a:srgbClr val="FFFFFF"/>
                        </a:gs>
                        <a:gs pos="100000">
                          <a:srgbClr val="FFFFFF"/>
                        </a:gs>
                      </a:gsLst>
                      <a:lin ang="5400000" scaled="0"/>
                    </a:gradFill>
                    <a:latin typeface="+mj-lt"/>
                    <a:ea typeface="Segoe UI" pitchFamily="34" charset="0"/>
                    <a:cs typeface="Segoe UI" pitchFamily="34" charset="0"/>
                  </a:rPr>
                  <a:t>IaaS </a:t>
                </a:r>
                <a:r>
                  <a:rPr lang="en-US" sz="2353" dirty="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smtClean="0">
                  <a:gradFill>
                    <a:gsLst>
                      <a:gs pos="0">
                        <a:srgbClr val="FFFFFF"/>
                      </a:gs>
                      <a:gs pos="100000">
                        <a:srgbClr val="FFFFFF"/>
                      </a:gs>
                    </a:gsLst>
                    <a:lin ang="5400000" scaled="0"/>
                  </a:gradFill>
                  <a:latin typeface="+mj-lt"/>
                  <a:ea typeface="Segoe UI" pitchFamily="34" charset="0"/>
                  <a:cs typeface="Segoe UI" pitchFamily="34" charset="0"/>
                </a:rPr>
                <a:t>Azure </a:t>
              </a:r>
              <a:r>
                <a:rPr lang="en-US" sz="2600" dirty="0">
                  <a:gradFill>
                    <a:gsLst>
                      <a:gs pos="0">
                        <a:srgbClr val="FFFFFF"/>
                      </a:gs>
                      <a:gs pos="100000">
                        <a:srgbClr val="FFFFFF"/>
                      </a:gs>
                    </a:gsLst>
                    <a:lin ang="5400000" scaled="0"/>
                  </a:gradFill>
                  <a:latin typeface="+mj-lt"/>
                  <a:ea typeface="Segoe UI" pitchFamily="34" charset="0"/>
                  <a:cs typeface="Segoe UI" pitchFamily="34" charset="0"/>
                </a:rPr>
                <a:t>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253415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4400" dirty="0" smtClean="0"/>
              <a:t>Azure Files </a:t>
            </a:r>
            <a:r>
              <a:rPr lang="en-US" sz="3600" dirty="0" smtClean="0"/>
              <a:t>Scenarios</a:t>
            </a:r>
            <a:endParaRPr lang="en-US" sz="3600" dirty="0"/>
          </a:p>
        </p:txBody>
      </p:sp>
      <p:sp>
        <p:nvSpPr>
          <p:cNvPr id="2" name="Text Placeholder 1"/>
          <p:cNvSpPr>
            <a:spLocks noGrp="1"/>
          </p:cNvSpPr>
          <p:nvPr>
            <p:ph sz="quarter" idx="10"/>
          </p:nvPr>
        </p:nvSpPr>
        <p:spPr>
          <a:prstGeom prst="rect">
            <a:avLst/>
          </a:prstGeom>
        </p:spPr>
        <p:txBody>
          <a:bodyPr anchor="ctr">
            <a:noAutofit/>
          </a:bodyPr>
          <a:lstStyle/>
          <a:p>
            <a:pPr>
              <a:lnSpc>
                <a:spcPct val="100000"/>
              </a:lnSpc>
              <a:buFont typeface="Arial" panose="020B0604020202020204" pitchFamily="34" charset="0"/>
              <a:buChar char="•"/>
            </a:pPr>
            <a:r>
              <a:rPr lang="en-US" sz="2400" dirty="0" smtClean="0"/>
              <a:t>Share </a:t>
            </a:r>
            <a:r>
              <a:rPr lang="en-US" sz="2400" dirty="0"/>
              <a:t>data </a:t>
            </a:r>
            <a:r>
              <a:rPr lang="en-US" sz="2400" dirty="0" smtClean="0"/>
              <a:t>across VMs and applications</a:t>
            </a:r>
          </a:p>
          <a:p>
            <a:pPr lvl="1">
              <a:lnSpc>
                <a:spcPct val="100000"/>
              </a:lnSpc>
              <a:buFont typeface="Arial" panose="020B0604020202020204" pitchFamily="34" charset="0"/>
              <a:buChar char="•"/>
            </a:pPr>
            <a:r>
              <a:rPr lang="en-US" sz="2400" dirty="0" smtClean="0"/>
              <a:t>Multiple writers, multiple readers using standard file system semantics.</a:t>
            </a:r>
          </a:p>
          <a:p>
            <a:pPr>
              <a:lnSpc>
                <a:spcPct val="100000"/>
              </a:lnSpc>
              <a:buFont typeface="Arial" panose="020B0604020202020204" pitchFamily="34" charset="0"/>
              <a:buChar char="•"/>
            </a:pPr>
            <a:r>
              <a:rPr lang="en-US" sz="2400" dirty="0" smtClean="0"/>
              <a:t>Share settings throughout services</a:t>
            </a:r>
          </a:p>
          <a:p>
            <a:pPr lvl="1">
              <a:lnSpc>
                <a:spcPct val="100000"/>
              </a:lnSpc>
              <a:buFont typeface="Arial" panose="020B0604020202020204" pitchFamily="34" charset="0"/>
              <a:buChar char="•"/>
            </a:pPr>
            <a:r>
              <a:rPr lang="en-US" sz="2400" dirty="0" smtClean="0"/>
              <a:t>VMs can read settings and files from a common, shared location.  These can be updated externally via REST.</a:t>
            </a:r>
          </a:p>
          <a:p>
            <a:pPr>
              <a:lnSpc>
                <a:spcPct val="100000"/>
              </a:lnSpc>
              <a:buFont typeface="Arial" panose="020B0604020202020204" pitchFamily="34" charset="0"/>
              <a:buChar char="•"/>
            </a:pPr>
            <a:r>
              <a:rPr lang="en-US" sz="2400" dirty="0" smtClean="0"/>
              <a:t>Dev/Test/Debug</a:t>
            </a:r>
          </a:p>
          <a:p>
            <a:pPr lvl="1">
              <a:lnSpc>
                <a:spcPct val="100000"/>
              </a:lnSpc>
              <a:buFont typeface="Arial" panose="020B0604020202020204" pitchFamily="34" charset="0"/>
              <a:buChar char="•"/>
            </a:pPr>
            <a:r>
              <a:rPr lang="en-US" sz="2400" dirty="0" smtClean="0"/>
              <a:t>Very useful to have a shared location for installing applications, setting up VMs, running tools, and keeping notes while developing, testing, and debugging cloud services.</a:t>
            </a:r>
          </a:p>
        </p:txBody>
      </p:sp>
    </p:spTree>
    <p:extLst>
      <p:ext uri="{BB962C8B-B14F-4D97-AF65-F5344CB8AC3E}">
        <p14:creationId xmlns:p14="http://schemas.microsoft.com/office/powerpoint/2010/main" val="407974189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3034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67717162"/>
              </p:ext>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 xmlns:a16="http://schemas.microsoft.com/office/drawing/2014/main" val="20000"/>
                    </a:ext>
                  </a:extLst>
                </a:gridCol>
                <a:gridCol w="1500027">
                  <a:extLst>
                    <a:ext uri="{9D8B030D-6E8A-4147-A177-3AD203B41FA5}">
                      <a16:colId xmlns="" xmlns:a16="http://schemas.microsoft.com/office/drawing/2014/main" val="20001"/>
                    </a:ext>
                  </a:extLst>
                </a:gridCol>
                <a:gridCol w="1510301">
                  <a:extLst>
                    <a:ext uri="{9D8B030D-6E8A-4147-A177-3AD203B41FA5}">
                      <a16:colId xmlns="" xmlns:a16="http://schemas.microsoft.com/office/drawing/2014/main" val="20002"/>
                    </a:ext>
                  </a:extLst>
                </a:gridCol>
                <a:gridCol w="1500027">
                  <a:extLst>
                    <a:ext uri="{9D8B030D-6E8A-4147-A177-3AD203B41FA5}">
                      <a16:colId xmlns="" xmlns:a16="http://schemas.microsoft.com/office/drawing/2014/main" val="20003"/>
                    </a:ext>
                  </a:extLst>
                </a:gridCol>
                <a:gridCol w="1397285">
                  <a:extLst>
                    <a:ext uri="{9D8B030D-6E8A-4147-A177-3AD203B41FA5}">
                      <a16:colId xmlns="" xmlns:a16="http://schemas.microsoft.com/office/drawing/2014/main" val="20004"/>
                    </a:ext>
                  </a:extLst>
                </a:gridCol>
                <a:gridCol w="2225598">
                  <a:extLst>
                    <a:ext uri="{9D8B030D-6E8A-4147-A177-3AD203B41FA5}">
                      <a16:colId xmlns="" xmlns:a16="http://schemas.microsoft.com/office/drawing/2014/main" val="20005"/>
                    </a:ext>
                  </a:extLst>
                </a:gridCol>
                <a:gridCol w="1579489">
                  <a:extLst>
                    <a:ext uri="{9D8B030D-6E8A-4147-A177-3AD203B41FA5}">
                      <a16:colId xmlns="" xmlns:a16="http://schemas.microsoft.com/office/drawing/2014/main"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weeks per year</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4 days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ROUTINE</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9 hours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ESSENTIAL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432050">
                <a:tc>
                  <a:txBody>
                    <a:bodyPr/>
                    <a:lstStyle/>
                    <a:p>
                      <a:pPr algn="r"/>
                      <a:r>
                        <a:rPr lang="en-US" sz="2000" dirty="0" smtClean="0">
                          <a:solidFill>
                            <a:srgbClr val="3C454F"/>
                          </a:solidFill>
                        </a:rPr>
                        <a:t>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Fault</a:t>
                      </a:r>
                      <a:r>
                        <a:rPr lang="en-US" sz="2000" baseline="0" dirty="0" smtClean="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1 hour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23803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88763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90353100"/>
              </p:ext>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 xmlns:a16="http://schemas.microsoft.com/office/drawing/2014/main" val="20000"/>
                    </a:ext>
                  </a:extLst>
                </a:gridCol>
                <a:gridCol w="1500027">
                  <a:extLst>
                    <a:ext uri="{9D8B030D-6E8A-4147-A177-3AD203B41FA5}">
                      <a16:colId xmlns="" xmlns:a16="http://schemas.microsoft.com/office/drawing/2014/main" val="20001"/>
                    </a:ext>
                  </a:extLst>
                </a:gridCol>
                <a:gridCol w="1510301">
                  <a:extLst>
                    <a:ext uri="{9D8B030D-6E8A-4147-A177-3AD203B41FA5}">
                      <a16:colId xmlns="" xmlns:a16="http://schemas.microsoft.com/office/drawing/2014/main" val="20002"/>
                    </a:ext>
                  </a:extLst>
                </a:gridCol>
                <a:gridCol w="1500027">
                  <a:extLst>
                    <a:ext uri="{9D8B030D-6E8A-4147-A177-3AD203B41FA5}">
                      <a16:colId xmlns="" xmlns:a16="http://schemas.microsoft.com/office/drawing/2014/main" val="20003"/>
                    </a:ext>
                  </a:extLst>
                </a:gridCol>
                <a:gridCol w="1397285">
                  <a:extLst>
                    <a:ext uri="{9D8B030D-6E8A-4147-A177-3AD203B41FA5}">
                      <a16:colId xmlns="" xmlns:a16="http://schemas.microsoft.com/office/drawing/2014/main" val="20004"/>
                    </a:ext>
                  </a:extLst>
                </a:gridCol>
                <a:gridCol w="2225598">
                  <a:extLst>
                    <a:ext uri="{9D8B030D-6E8A-4147-A177-3AD203B41FA5}">
                      <a16:colId xmlns="" xmlns:a16="http://schemas.microsoft.com/office/drawing/2014/main" val="20005"/>
                    </a:ext>
                  </a:extLst>
                </a:gridCol>
                <a:gridCol w="1579489">
                  <a:extLst>
                    <a:ext uri="{9D8B030D-6E8A-4147-A177-3AD203B41FA5}">
                      <a16:colId xmlns="" xmlns:a16="http://schemas.microsoft.com/office/drawing/2014/main"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460827">
                <a:tc>
                  <a:txBody>
                    <a:bodyPr/>
                    <a:lstStyle/>
                    <a:p>
                      <a:pPr algn="r"/>
                      <a:r>
                        <a:rPr lang="en-US" sz="2000" dirty="0" smtClean="0">
                          <a:solidFill>
                            <a:srgbClr val="3C454F"/>
                          </a:solidFill>
                        </a:rPr>
                        <a:t>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0.44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minutes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460827">
                <a:tc>
                  <a:txBody>
                    <a:bodyPr/>
                    <a:lstStyle/>
                    <a:p>
                      <a:pPr algn="r"/>
                      <a:r>
                        <a:rPr lang="en-US" sz="2000" dirty="0" smtClean="0">
                          <a:solidFill>
                            <a:srgbClr val="3C454F"/>
                          </a:solidFill>
                        </a:rPr>
                        <a:t>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Very 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0.53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0.13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30</a:t>
                      </a:r>
                      <a:r>
                        <a:rPr lang="en-US" sz="2000" baseline="0" dirty="0" smtClean="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460827">
                <a:tc>
                  <a:txBody>
                    <a:bodyPr/>
                    <a:lstStyle/>
                    <a:p>
                      <a:pPr algn="r"/>
                      <a:r>
                        <a:rPr lang="en-US" sz="2000" dirty="0" smtClean="0">
                          <a:solidFill>
                            <a:srgbClr val="3C454F"/>
                          </a:solidFill>
                        </a:rPr>
                        <a:t>99.99999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Ultra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SAFETY 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72471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n-lt"/>
                  </a:rPr>
                  <a:t>What’s included</a:t>
                </a:r>
              </a:p>
              <a:p>
                <a:pPr lvl="1"/>
                <a:r>
                  <a:rPr lang="en-US" sz="2000" dirty="0">
                    <a:solidFill>
                      <a:schemeClr val="tx1">
                        <a:alpha val="99000"/>
                      </a:schemeClr>
                    </a:solidFill>
                  </a:rPr>
                  <a:t>Compute Hardware failure (disk, </a:t>
                </a:r>
                <a:r>
                  <a:rPr lang="en-US" sz="2000" dirty="0" smtClean="0">
                    <a:solidFill>
                      <a:schemeClr val="tx1">
                        <a:alpha val="99000"/>
                      </a:schemeClr>
                    </a:solidFill>
                  </a:rPr>
                  <a:t>CPU, </a:t>
                </a:r>
                <a:r>
                  <a:rPr lang="en-US" sz="2000" dirty="0">
                    <a:solidFill>
                      <a:schemeClr val="tx1">
                        <a:alpha val="99000"/>
                      </a:schemeClr>
                    </a:solidFill>
                  </a:rPr>
                  <a:t>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99.95% for multiple role instances</a:t>
                </a:r>
              </a:p>
              <a:p>
                <a:pPr lvl="1"/>
                <a:r>
                  <a:rPr lang="en-US" sz="2000" dirty="0">
                    <a:solidFill>
                      <a:schemeClr val="tx1">
                        <a:alpha val="99000"/>
                      </a:schemeClr>
                    </a:solidFill>
                  </a:rPr>
                  <a:t>4.38 hours of downtime per year</a:t>
                </a:r>
              </a:p>
            </p:txBody>
          </p:sp>
        </p:grpSp>
      </p:grpSp>
    </p:spTree>
    <p:extLst>
      <p:ext uri="{BB962C8B-B14F-4D97-AF65-F5344CB8AC3E}">
        <p14:creationId xmlns:p14="http://schemas.microsoft.com/office/powerpoint/2010/main" val="1322039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custDataLst>
              <p:tags r:id="rId1"/>
            </p:custDataLst>
          </p:nvPr>
        </p:nvSpPr>
        <p:spPr bwMode="auto">
          <a:xfrm>
            <a:off x="7237983"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12" name="Rectangle 11"/>
          <p:cNvSpPr/>
          <p:nvPr>
            <p:custDataLst>
              <p:tags r:id="rId2"/>
            </p:custDataLst>
          </p:nvPr>
        </p:nvSpPr>
        <p:spPr bwMode="auto">
          <a:xfrm>
            <a:off x="7396690"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idx="4294967295"/>
          </p:nvPr>
        </p:nvSpPr>
        <p:spPr>
          <a:xfrm>
            <a:off x="1111250" y="342900"/>
            <a:ext cx="11080750" cy="957263"/>
          </a:xfrm>
          <a:prstGeom prst="rect">
            <a:avLst/>
          </a:prstGeom>
        </p:spPr>
        <p:txBody>
          <a:bodyPr/>
          <a:lstStyle/>
          <a:p>
            <a:r>
              <a:rPr lang="en-NZ" dirty="0"/>
              <a:t>Fault and Update Domains</a:t>
            </a:r>
          </a:p>
        </p:txBody>
      </p:sp>
      <p:sp>
        <p:nvSpPr>
          <p:cNvPr id="3" name="Rectangle 2"/>
          <p:cNvSpPr/>
          <p:nvPr>
            <p:custDataLst>
              <p:tags r:id="rId3"/>
            </p:custDataLst>
          </p:nvPr>
        </p:nvSpPr>
        <p:spPr bwMode="auto">
          <a:xfrm>
            <a:off x="2252325"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4" name="Rectangle 3"/>
          <p:cNvSpPr/>
          <p:nvPr>
            <p:custDataLst>
              <p:tags r:id="rId4"/>
            </p:custDataLst>
          </p:nvPr>
        </p:nvSpPr>
        <p:spPr bwMode="auto">
          <a:xfrm>
            <a:off x="2411032"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8672"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2990"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299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2067"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299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299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8648"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8648"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8648"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8648"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3133" y="2739538"/>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3133"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90456"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1623" y="2739538"/>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2758" y="2422944"/>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2758"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4921" y="244140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4921"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603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idx="4294967295"/>
          </p:nvPr>
        </p:nvSpPr>
        <p:spPr>
          <a:xfrm>
            <a:off x="1111250" y="342900"/>
            <a:ext cx="11080750" cy="957263"/>
          </a:xfrm>
          <a:prstGeom prst="rect">
            <a:avLst/>
          </a:prstGeom>
        </p:spPr>
        <p:txBody>
          <a:bodyPr>
            <a:normAutofit fontScale="90000"/>
          </a:bodyPr>
          <a:lstStyle/>
          <a:p>
            <a:r>
              <a:rPr lang="en-NZ" dirty="0"/>
              <a:t>Virtual Machine Availability Sets</a:t>
            </a:r>
            <a:r>
              <a:rPr lang="en-NZ" dirty="0" smtClean="0"/>
              <a:t/>
            </a:r>
            <a:br>
              <a:rPr lang="en-NZ" dirty="0" smtClean="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400" i="1" cap="all" dirty="0">
                <a:latin typeface="+mj-lt"/>
              </a:rPr>
              <a:t>Update Domains are honored by host OS updates</a:t>
            </a:r>
          </a:p>
        </p:txBody>
      </p:sp>
    </p:spTree>
    <p:extLst>
      <p:ext uri="{BB962C8B-B14F-4D97-AF65-F5344CB8AC3E}">
        <p14:creationId xmlns:p14="http://schemas.microsoft.com/office/powerpoint/2010/main" val="23033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Load balancing</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pPr marL="457200" lvl="1" indent="0">
              <a:buNone/>
            </a:pPr>
            <a:r>
              <a:rPr lang="en-US" sz="2000" dirty="0" smtClean="0"/>
              <a:t>Multiple VMs share the workload via public facing endpoints</a:t>
            </a:r>
          </a:p>
          <a:p>
            <a:r>
              <a:rPr lang="en-US" sz="2800" dirty="0" smtClean="0"/>
              <a:t>Internal Load </a:t>
            </a:r>
            <a:r>
              <a:rPr lang="en-US" altLang="zh-CN" sz="2800" dirty="0" smtClean="0"/>
              <a:t>balancing</a:t>
            </a:r>
            <a:endParaRPr lang="en-US" sz="2800" dirty="0" smtClean="0"/>
          </a:p>
          <a:p>
            <a:pPr marL="457200" lvl="1" indent="0">
              <a:buNone/>
            </a:pPr>
            <a:r>
              <a:rPr lang="en-US" altLang="zh-CN" sz="2000" dirty="0" smtClean="0"/>
              <a:t>Load balancing between VMs that don’t have public facing endpoints</a:t>
            </a:r>
            <a:endParaRPr lang="en-US" sz="2000" dirty="0" smtClean="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smtClean="0">
                  <a:solidFill>
                    <a:prstClr val="white"/>
                  </a:solidFill>
                </a:rPr>
                <a:t>External Load Balancer</a:t>
              </a:r>
              <a:endParaRPr lang="en-US" sz="1050" b="1" dirty="0">
                <a:solidFill>
                  <a:prstClr val="white"/>
                </a:solidFill>
              </a:endParaRP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smtClean="0">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smtClean="0">
                  <a:solidFill>
                    <a:prstClr val="white"/>
                  </a:solidFill>
                </a:rPr>
                <a:t>Internal</a:t>
              </a:r>
              <a:r>
                <a:rPr lang="es-ES" sz="1200" b="1" dirty="0" smtClean="0">
                  <a:solidFill>
                    <a:prstClr val="white"/>
                  </a:solidFill>
                </a:rPr>
                <a:t> Load </a:t>
              </a:r>
              <a:r>
                <a:rPr lang="en-US" sz="1200" b="1" dirty="0" smtClean="0">
                  <a:solidFill>
                    <a:prstClr val="white"/>
                  </a:solidFill>
                </a:rPr>
                <a:t>Balancer</a:t>
              </a:r>
              <a:endParaRPr lang="en-US" sz="1200" b="1" dirty="0">
                <a:solidFill>
                  <a:prstClr val="white"/>
                </a:solidFill>
              </a:endParaRP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smtClean="0">
                <a:solidFill>
                  <a:prstClr val="white"/>
                </a:solidFill>
              </a:rPr>
              <a:t>Back end</a:t>
            </a:r>
            <a:endParaRPr lang="en-US" sz="1200" dirty="0">
              <a:solidFill>
                <a:prstClr val="white"/>
              </a:solidFill>
            </a:endParaRP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smtClean="0">
                <a:solidFill>
                  <a:prstClr val="white"/>
                </a:solidFill>
              </a:rPr>
              <a:t>Front end</a:t>
            </a:r>
            <a:endParaRPr lang="en-US" sz="1200" dirty="0">
              <a:solidFill>
                <a:prstClr val="white"/>
              </a:solidFill>
            </a:endParaRP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smtClean="0">
                <a:solidFill>
                  <a:prstClr val="white"/>
                </a:solidFill>
                <a:ea typeface="Segoe UI" pitchFamily="34" charset="0"/>
                <a:cs typeface="Segoe UI" pitchFamily="34" charset="0"/>
              </a:rPr>
              <a:t>Internet</a:t>
            </a:r>
            <a:endParaRPr lang="en-US" sz="1400" b="1" kern="0" dirty="0">
              <a:solidFill>
                <a:prstClr val="white"/>
              </a:solidFill>
              <a:ea typeface="Segoe UI" pitchFamily="34" charset="0"/>
              <a:cs typeface="Segoe UI" pitchFamily="34" charset="0"/>
            </a:endParaRP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smtClean="0">
                <a:solidFill>
                  <a:prstClr val="white"/>
                </a:solidFill>
              </a:rPr>
              <a:t>Microsoft Azure</a:t>
            </a:r>
            <a:endParaRPr lang="en-US" sz="1200" dirty="0">
              <a:solidFill>
                <a:prstClr val="white"/>
              </a:solidFill>
            </a:endParaRP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smtClean="0">
                <a:solidFill>
                  <a:schemeClr val="bg1"/>
                </a:solidFill>
              </a:rPr>
              <a:t>Public VIP</a:t>
            </a:r>
            <a:endParaRPr lang="en-US" sz="1200" b="1" dirty="0">
              <a:solidFill>
                <a:schemeClr val="bg1"/>
              </a:solidFill>
            </a:endParaRPr>
          </a:p>
        </p:txBody>
      </p:sp>
    </p:spTree>
    <p:extLst>
      <p:ext uri="{BB962C8B-B14F-4D97-AF65-F5344CB8AC3E}">
        <p14:creationId xmlns:p14="http://schemas.microsoft.com/office/powerpoint/2010/main" val="2915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Traffic Manager</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r>
              <a:rPr lang="en-US" sz="2800" dirty="0" smtClean="0"/>
              <a:t>Failover</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North Europe</a:t>
              </a:r>
              <a:endParaRPr lang="en-US" sz="1400" b="1" kern="0" dirty="0">
                <a:solidFill>
                  <a:schemeClr val="bg1"/>
                </a:solidFill>
                <a:ea typeface="Segoe UI" pitchFamily="34" charset="0"/>
                <a:cs typeface="Segoe UI" pitchFamily="34" charset="0"/>
              </a:endParaRP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US West</a:t>
              </a:r>
              <a:endParaRPr lang="en-US" sz="1400" b="1" kern="0" dirty="0">
                <a:solidFill>
                  <a:schemeClr val="bg1"/>
                </a:solidFill>
                <a:ea typeface="Segoe UI" pitchFamily="34" charset="0"/>
                <a:cs typeface="Segoe UI" pitchFamily="34" charset="0"/>
              </a:endParaRP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smtClean="0">
                <a:solidFill>
                  <a:schemeClr val="bg1"/>
                </a:solidFill>
              </a:rPr>
              <a:t>North America</a:t>
            </a:r>
            <a:endParaRPr lang="en-US" sz="1400" dirty="0">
              <a:solidFill>
                <a:schemeClr val="bg1"/>
              </a:solidFill>
            </a:endParaRP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smtClean="0">
                <a:solidFill>
                  <a:schemeClr val="bg1"/>
                </a:solidFill>
              </a:rPr>
              <a:t>Europe</a:t>
            </a:r>
            <a:endParaRPr lang="en-US" sz="1400" dirty="0">
              <a:solidFill>
                <a:schemeClr val="bg1"/>
              </a:solidFill>
            </a:endParaRPr>
          </a:p>
        </p:txBody>
      </p:sp>
    </p:spTree>
    <p:extLst>
      <p:ext uri="{BB962C8B-B14F-4D97-AF65-F5344CB8AC3E}">
        <p14:creationId xmlns:p14="http://schemas.microsoft.com/office/powerpoint/2010/main" val="408515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a:t>
            </a:r>
          </a:p>
        </p:txBody>
      </p:sp>
      <p:grpSp>
        <p:nvGrpSpPr>
          <p:cNvPr id="6" name="Group 5"/>
          <p:cNvGrpSpPr/>
          <p:nvPr/>
        </p:nvGrpSpPr>
        <p:grpSpPr>
          <a:xfrm>
            <a:off x="3356375" y="1542617"/>
            <a:ext cx="5279495" cy="3977771"/>
            <a:chOff x="3347477" y="1573053"/>
            <a:chExt cx="5385360" cy="4057534"/>
          </a:xfrm>
        </p:grpSpPr>
        <p:sp>
          <p:nvSpPr>
            <p:cNvPr id="7" name="Freeform 6"/>
            <p:cNvSpPr>
              <a:spLocks/>
            </p:cNvSpPr>
            <p:nvPr/>
          </p:nvSpPr>
          <p:spPr bwMode="auto">
            <a:xfrm>
              <a:off x="7603933" y="4567448"/>
              <a:ext cx="1128904" cy="95513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6819049" y="4444655"/>
              <a:ext cx="831835" cy="1080257"/>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3800679" y="4748921"/>
              <a:ext cx="670494" cy="795475"/>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cxnSp>
          <p:nvCxnSpPr>
            <p:cNvPr id="10" name="Straight Arrow Connector 9"/>
            <p:cNvCxnSpPr/>
            <p:nvPr/>
          </p:nvCxnSpPr>
          <p:spPr>
            <a:xfrm>
              <a:off x="4815620" y="3095278"/>
              <a:ext cx="0" cy="641471"/>
            </a:xfrm>
            <a:prstGeom prst="straightConnector1">
              <a:avLst/>
            </a:prstGeom>
            <a:noFill/>
            <a:ln w="57150" cap="flat" cmpd="sng" algn="ctr">
              <a:solidFill>
                <a:srgbClr val="68217A"/>
              </a:solidFill>
              <a:prstDash val="sysDot"/>
              <a:headEnd type="none"/>
              <a:tailEnd type="triangle"/>
            </a:ln>
            <a:effectLst/>
          </p:spPr>
        </p:cxnSp>
        <p:cxnSp>
          <p:nvCxnSpPr>
            <p:cNvPr id="11" name="Straight Arrow Connector 10"/>
            <p:cNvCxnSpPr/>
            <p:nvPr/>
          </p:nvCxnSpPr>
          <p:spPr>
            <a:xfrm>
              <a:off x="7064118" y="2930416"/>
              <a:ext cx="0" cy="837784"/>
            </a:xfrm>
            <a:prstGeom prst="straightConnector1">
              <a:avLst/>
            </a:prstGeom>
            <a:noFill/>
            <a:ln w="57150" cap="flat" cmpd="sng" algn="ctr">
              <a:solidFill>
                <a:srgbClr val="68217A"/>
              </a:solidFill>
              <a:prstDash val="sysDot"/>
              <a:headEnd type="none"/>
              <a:tailEnd type="triangle"/>
            </a:ln>
            <a:effectLst/>
          </p:spPr>
        </p:cxnSp>
        <p:grpSp>
          <p:nvGrpSpPr>
            <p:cNvPr id="12" name="Group 11"/>
            <p:cNvGrpSpPr/>
            <p:nvPr/>
          </p:nvGrpSpPr>
          <p:grpSpPr>
            <a:xfrm>
              <a:off x="4198083" y="1573053"/>
              <a:ext cx="3956256" cy="1550577"/>
              <a:chOff x="616226" y="1630760"/>
              <a:chExt cx="4596553" cy="1801531"/>
            </a:xfrm>
          </p:grpSpPr>
          <p:sp>
            <p:nvSpPr>
              <p:cNvPr id="59"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0"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1"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2" name="TextBox 61"/>
              <p:cNvSpPr txBox="1"/>
              <p:nvPr/>
            </p:nvSpPr>
            <p:spPr>
              <a:xfrm>
                <a:off x="1348933" y="2418609"/>
                <a:ext cx="2691307" cy="778404"/>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400" kern="0" dirty="0">
                    <a:solidFill>
                      <a:srgbClr val="FFFFFF"/>
                    </a:solidFill>
                  </a:rPr>
                  <a:t>Microsoft Azure </a:t>
                </a:r>
                <a:br>
                  <a:rPr lang="en-US" sz="1400" kern="0" dirty="0">
                    <a:solidFill>
                      <a:srgbClr val="FFFFFF"/>
                    </a:solidFill>
                  </a:rPr>
                </a:br>
                <a:r>
                  <a:rPr lang="en-US" sz="1200" kern="0" dirty="0">
                    <a:solidFill>
                      <a:srgbClr val="FFFFFF"/>
                    </a:solidFill>
                  </a:rPr>
                  <a:t>Hyper-V Recovery Manager</a:t>
                </a:r>
                <a:endParaRPr lang="en-US" sz="1400" kern="0" dirty="0">
                  <a:solidFill>
                    <a:srgbClr val="FFFFFF"/>
                  </a:solidFill>
                </a:endParaRPr>
              </a:p>
            </p:txBody>
          </p:sp>
        </p:grpSp>
        <p:sp>
          <p:nvSpPr>
            <p:cNvPr id="13" name="Left-Right Arrow 12"/>
            <p:cNvSpPr/>
            <p:nvPr/>
          </p:nvSpPr>
          <p:spPr bwMode="auto">
            <a:xfrm>
              <a:off x="5221295" y="4717614"/>
              <a:ext cx="1407263" cy="181417"/>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888336" y="3235920"/>
              <a:ext cx="2156693" cy="148340"/>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15" name="Rectangle 14"/>
            <p:cNvSpPr/>
            <p:nvPr/>
          </p:nvSpPr>
          <p:spPr>
            <a:xfrm>
              <a:off x="5121475" y="4358910"/>
              <a:ext cx="1597285" cy="296681"/>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16" name="Group 15"/>
            <p:cNvGrpSpPr/>
            <p:nvPr/>
          </p:nvGrpSpPr>
          <p:grpSpPr>
            <a:xfrm>
              <a:off x="4381455" y="3770095"/>
              <a:ext cx="1525356" cy="1852253"/>
              <a:chOff x="1047576" y="3696507"/>
              <a:chExt cx="1495583" cy="1816099"/>
            </a:xfrm>
          </p:grpSpPr>
          <p:sp>
            <p:nvSpPr>
              <p:cNvPr id="45" name="TextBox 44"/>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46" name="Group 45"/>
              <p:cNvGrpSpPr/>
              <p:nvPr/>
            </p:nvGrpSpPr>
            <p:grpSpPr>
              <a:xfrm>
                <a:off x="1055947" y="4121329"/>
                <a:ext cx="815599" cy="1297016"/>
                <a:chOff x="13103226" y="2775830"/>
                <a:chExt cx="1039812" cy="1616572"/>
              </a:xfrm>
            </p:grpSpPr>
            <p:sp>
              <p:nvSpPr>
                <p:cNvPr id="50"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6"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7"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8"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7" name="TextBox 46"/>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48" name="Rectangle 47"/>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17" name="Group 16"/>
            <p:cNvGrpSpPr/>
            <p:nvPr/>
          </p:nvGrpSpPr>
          <p:grpSpPr>
            <a:xfrm>
              <a:off x="6011943" y="3767218"/>
              <a:ext cx="1483583" cy="1863369"/>
              <a:chOff x="2646239" y="3693687"/>
              <a:chExt cx="1454625" cy="1826998"/>
            </a:xfrm>
          </p:grpSpPr>
          <p:sp>
            <p:nvSpPr>
              <p:cNvPr id="30" name="TextBox 29"/>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31" name="Group 30"/>
              <p:cNvGrpSpPr/>
              <p:nvPr/>
            </p:nvGrpSpPr>
            <p:grpSpPr>
              <a:xfrm>
                <a:off x="3251903" y="4125870"/>
                <a:ext cx="815599" cy="1291203"/>
                <a:chOff x="13103226" y="2775830"/>
                <a:chExt cx="1039812" cy="1616572"/>
              </a:xfrm>
            </p:grpSpPr>
            <p:sp>
              <p:nvSpPr>
                <p:cNvPr id="36"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1"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2"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3"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4"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32" name="TextBox 31"/>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33" name="Group 32"/>
              <p:cNvGrpSpPr/>
              <p:nvPr/>
            </p:nvGrpSpPr>
            <p:grpSpPr>
              <a:xfrm>
                <a:off x="3250818" y="3693687"/>
                <a:ext cx="850046" cy="430383"/>
                <a:chOff x="3510283" y="4155823"/>
                <a:chExt cx="984977" cy="498699"/>
              </a:xfrm>
            </p:grpSpPr>
            <p:sp>
              <p:nvSpPr>
                <p:cNvPr id="34" name="Rectangle 33"/>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18" name="Group 17"/>
            <p:cNvGrpSpPr/>
            <p:nvPr/>
          </p:nvGrpSpPr>
          <p:grpSpPr>
            <a:xfrm>
              <a:off x="3561254" y="5140022"/>
              <a:ext cx="196756" cy="377743"/>
              <a:chOff x="7791149" y="4987730"/>
              <a:chExt cx="192916" cy="370370"/>
            </a:xfrm>
          </p:grpSpPr>
          <p:sp>
            <p:nvSpPr>
              <p:cNvPr id="2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19" name="Group 18"/>
            <p:cNvGrpSpPr/>
            <p:nvPr/>
          </p:nvGrpSpPr>
          <p:grpSpPr>
            <a:xfrm>
              <a:off x="3347477" y="5141660"/>
              <a:ext cx="196756" cy="377743"/>
              <a:chOff x="7791149" y="4987730"/>
              <a:chExt cx="192916" cy="370370"/>
            </a:xfrm>
          </p:grpSpPr>
          <p:sp>
            <p:nvSpPr>
              <p:cNvPr id="24"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5"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6"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20" name="Group 19"/>
            <p:cNvGrpSpPr/>
            <p:nvPr/>
          </p:nvGrpSpPr>
          <p:grpSpPr>
            <a:xfrm>
              <a:off x="7944506" y="5131945"/>
              <a:ext cx="196756" cy="377743"/>
              <a:chOff x="7791149" y="4987730"/>
              <a:chExt cx="192916" cy="370370"/>
            </a:xfrm>
          </p:grpSpPr>
          <p:sp>
            <p:nvSpPr>
              <p:cNvPr id="2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sp>
        <p:nvSpPr>
          <p:cNvPr id="63" name="Rectangle 62"/>
          <p:cNvSpPr/>
          <p:nvPr/>
        </p:nvSpPr>
        <p:spPr bwMode="auto">
          <a:xfrm>
            <a:off x="-18383" y="541346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5694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82512E-7 4.26691E-7 L -0.2553 4.26691E-7 " pathEditMode="relative" rAng="0" ptsTypes="AA">
                                      <p:cBhvr>
                                        <p:cTn id="6" dur="1000" fill="hold"/>
                                        <p:tgtEl>
                                          <p:spTgt spid="6"/>
                                        </p:tgtEl>
                                        <p:attrNameLst>
                                          <p:attrName>ppt_x</p:attrName>
                                          <p:attrName>ppt_y</p:attrName>
                                        </p:attrNameLst>
                                      </p:cBhvr>
                                      <p:rCtr x="-127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 or to Azure</a:t>
            </a:r>
          </a:p>
        </p:txBody>
      </p:sp>
      <p:sp>
        <p:nvSpPr>
          <p:cNvPr id="6" name="Freeform 5"/>
          <p:cNvSpPr>
            <a:spLocks/>
          </p:cNvSpPr>
          <p:nvPr/>
        </p:nvSpPr>
        <p:spPr bwMode="auto">
          <a:xfrm>
            <a:off x="7685266" y="4294781"/>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 name="Freeform 6"/>
          <p:cNvSpPr>
            <a:spLocks/>
          </p:cNvSpPr>
          <p:nvPr/>
        </p:nvSpPr>
        <p:spPr bwMode="auto">
          <a:xfrm>
            <a:off x="4425210" y="4295268"/>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9460698" y="4476081"/>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8987187"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0" name="Rectangle 5"/>
          <p:cNvSpPr>
            <a:spLocks noChangeArrowheads="1"/>
          </p:cNvSpPr>
          <p:nvPr/>
        </p:nvSpPr>
        <p:spPr bwMode="auto">
          <a:xfrm>
            <a:off x="3655755"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1" name="Rectangle 5"/>
          <p:cNvSpPr>
            <a:spLocks noChangeArrowheads="1"/>
          </p:cNvSpPr>
          <p:nvPr/>
        </p:nvSpPr>
        <p:spPr bwMode="auto">
          <a:xfrm>
            <a:off x="696720" y="4473174"/>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2" name="Rectangle 11"/>
          <p:cNvSpPr/>
          <p:nvPr/>
        </p:nvSpPr>
        <p:spPr bwMode="auto">
          <a:xfrm>
            <a:off x="-18383" y="523058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738513" y="3199069"/>
            <a:ext cx="403037" cy="220364"/>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99" tIns="143281" rIns="179099" bIns="143281" numCol="1" spcCol="0" rtlCol="0" fromWordArt="0" anchor="t" anchorCtr="0" forceAA="0" compatLnSpc="1">
            <a:prstTxWarp prst="textNoShape">
              <a:avLst/>
            </a:prstTxWarp>
            <a:noAutofit/>
          </a:bodyPr>
          <a:lstStyle/>
          <a:p>
            <a:pPr algn="ctr" defTabSz="913065"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7605632" y="3184282"/>
            <a:ext cx="1496998" cy="304699"/>
          </a:xfrm>
          <a:prstGeom prst="rect">
            <a:avLst/>
          </a:prstGeom>
          <a:noFill/>
        </p:spPr>
        <p:txBody>
          <a:bodyPr wrap="square" lIns="179099" tIns="0" rIns="179099" bIns="0" rtlCol="0">
            <a:spAutoFit/>
          </a:bodyPr>
          <a:lstStyle/>
          <a:p>
            <a:pPr defTabSz="913362">
              <a:lnSpc>
                <a:spcPct val="90000"/>
              </a:lnSpc>
              <a:spcAft>
                <a:spcPts val="588"/>
              </a:spcAft>
              <a:defRPr/>
            </a:pPr>
            <a:r>
              <a:rPr lang="en-US" sz="1100" kern="0" dirty="0">
                <a:solidFill>
                  <a:srgbClr val="00B0F0"/>
                </a:solidFill>
              </a:rPr>
              <a:t>Communication and Replication</a:t>
            </a:r>
          </a:p>
        </p:txBody>
      </p:sp>
      <p:cxnSp>
        <p:nvCxnSpPr>
          <p:cNvPr id="15" name="Straight Arrow Connector 14"/>
          <p:cNvCxnSpPr>
            <a:endCxn id="29" idx="0"/>
          </p:cNvCxnSpPr>
          <p:nvPr/>
        </p:nvCxnSpPr>
        <p:spPr>
          <a:xfrm flipH="1">
            <a:off x="1681929" y="3034919"/>
            <a:ext cx="9780" cy="478671"/>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a:endCxn id="45" idx="0"/>
          </p:cNvCxnSpPr>
          <p:nvPr/>
        </p:nvCxnSpPr>
        <p:spPr>
          <a:xfrm flipH="1">
            <a:off x="3877292" y="2873297"/>
            <a:ext cx="18714" cy="637473"/>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312" y="1542617"/>
            <a:ext cx="3878484" cy="1520096"/>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1" name="TextBox 20"/>
            <p:cNvSpPr txBox="1"/>
            <p:nvPr/>
          </p:nvSpPr>
          <p:spPr>
            <a:xfrm>
              <a:off x="1612197"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9410" y="4442483"/>
            <a:ext cx="1379599" cy="177851"/>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1762996" y="3172796"/>
            <a:ext cx="2114297" cy="145424"/>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24" name="Rectangle 23"/>
          <p:cNvSpPr/>
          <p:nvPr/>
        </p:nvSpPr>
        <p:spPr>
          <a:xfrm>
            <a:off x="1991552" y="4090830"/>
            <a:ext cx="1565886" cy="290849"/>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25" name="Group 24"/>
          <p:cNvGrpSpPr/>
          <p:nvPr/>
        </p:nvGrpSpPr>
        <p:grpSpPr>
          <a:xfrm>
            <a:off x="1266079" y="3513590"/>
            <a:ext cx="1495371" cy="1815842"/>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4515" y="3510770"/>
            <a:ext cx="1454419" cy="182673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6420" y="1552396"/>
            <a:ext cx="3878484" cy="1520096"/>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0" name="TextBox 59"/>
            <p:cNvSpPr txBox="1"/>
            <p:nvPr/>
          </p:nvSpPr>
          <p:spPr>
            <a:xfrm>
              <a:off x="1623484"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7656" y="3511507"/>
            <a:ext cx="1479796" cy="1838648"/>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84" rIns="0" bIns="146284" rtlCol="0">
              <a:spAutoFit/>
            </a:bodyPr>
            <a:lstStyle/>
            <a:p>
              <a:pPr algn="r" defTabSz="914225">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8860" y="4866111"/>
            <a:ext cx="192888" cy="370317"/>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0" name="Group 79"/>
          <p:cNvGrpSpPr/>
          <p:nvPr/>
        </p:nvGrpSpPr>
        <p:grpSpPr>
          <a:xfrm>
            <a:off x="462002" y="4856587"/>
            <a:ext cx="192888" cy="370317"/>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4" name="Group 83"/>
          <p:cNvGrpSpPr/>
          <p:nvPr/>
        </p:nvGrpSpPr>
        <p:grpSpPr>
          <a:xfrm>
            <a:off x="252427" y="4858193"/>
            <a:ext cx="192888" cy="370317"/>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8" name="Group 87"/>
          <p:cNvGrpSpPr/>
          <p:nvPr/>
        </p:nvGrpSpPr>
        <p:grpSpPr>
          <a:xfrm>
            <a:off x="4759088" y="4848669"/>
            <a:ext cx="192888" cy="370317"/>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92" name="Group 91"/>
          <p:cNvGrpSpPr/>
          <p:nvPr/>
        </p:nvGrpSpPr>
        <p:grpSpPr>
          <a:xfrm>
            <a:off x="7587914" y="4856587"/>
            <a:ext cx="192888" cy="370317"/>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sp>
        <p:nvSpPr>
          <p:cNvPr id="96" name="Rectangle 95"/>
          <p:cNvSpPr/>
          <p:nvPr/>
        </p:nvSpPr>
        <p:spPr bwMode="auto">
          <a:xfrm>
            <a:off x="3156582" y="5232169"/>
            <a:ext cx="5534848" cy="1136687"/>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a:xfrm>
            <a:off x="3179025" y="5168504"/>
            <a:ext cx="4103036" cy="1590949"/>
          </a:xfrm>
          <a:prstGeom prst="rect">
            <a:avLst/>
          </a:prstGeom>
          <a:noFill/>
          <a:ln w="10795" cap="flat" cmpd="sng" algn="ctr">
            <a:noFill/>
            <a:prstDash val="solid"/>
            <a:headEnd type="none" w="med" len="med"/>
            <a:tailEnd type="none" w="med" len="med"/>
          </a:ln>
          <a:effectLst/>
        </p:spPr>
        <p:txBody>
          <a:bodyPr vert="horz" wrap="square" lIns="182625" tIns="146098" rIns="0" bIns="182625" numCol="1" rtlCol="0" anchor="t" anchorCtr="0" compatLnSpc="1">
            <a:prstTxWarp prst="textNoShape">
              <a:avLst/>
            </a:prstTxWarp>
          </a:bodyPr>
          <a:lstStyle/>
          <a:p>
            <a:pPr defTabSz="931051" fontAlgn="base">
              <a:lnSpc>
                <a:spcPct val="90000"/>
              </a:lnSpc>
              <a:spcAft>
                <a:spcPts val="600"/>
              </a:spcAft>
              <a:defRPr/>
            </a:pPr>
            <a:r>
              <a:rPr lang="en-US" kern="0" dirty="0">
                <a:solidFill>
                  <a:srgbClr val="FFFFFF"/>
                </a:solidFill>
                <a:latin typeface="Segoe UI Light"/>
              </a:rPr>
              <a:t>Key features include:</a:t>
            </a:r>
          </a:p>
          <a:p>
            <a:pPr defTabSz="931051" fontAlgn="base">
              <a:lnSpc>
                <a:spcPct val="90000"/>
              </a:lnSpc>
              <a:spcAft>
                <a:spcPts val="600"/>
              </a:spcAft>
              <a:defRPr/>
            </a:pPr>
            <a:r>
              <a:rPr lang="en-US" sz="1100" kern="0" dirty="0">
                <a:solidFill>
                  <a:srgbClr val="FFFFFF"/>
                </a:solidFill>
                <a:cs typeface="Segoe UI" panose="020B0502040204020203" pitchFamily="34" charset="0"/>
              </a:rPr>
              <a:t>Automated VM protection and replication</a:t>
            </a:r>
          </a:p>
          <a:p>
            <a:pPr defTabSz="931051" fontAlgn="base">
              <a:lnSpc>
                <a:spcPct val="90000"/>
              </a:lnSpc>
              <a:spcAft>
                <a:spcPts val="600"/>
              </a:spcAft>
              <a:defRPr/>
            </a:pPr>
            <a:r>
              <a:rPr lang="en-US" sz="1100" kern="0" dirty="0">
                <a:solidFill>
                  <a:srgbClr val="FFFFFF"/>
                </a:solidFill>
                <a:cs typeface="Segoe UI" panose="020B0502040204020203" pitchFamily="34" charset="0"/>
              </a:rPr>
              <a:t>Remote health monitoring</a:t>
            </a:r>
          </a:p>
          <a:p>
            <a:pPr defTabSz="931051" fontAlgn="base">
              <a:lnSpc>
                <a:spcPct val="90000"/>
              </a:lnSpc>
              <a:spcAft>
                <a:spcPts val="600"/>
              </a:spcAft>
              <a:defRPr/>
            </a:pPr>
            <a:r>
              <a:rPr lang="en-US" sz="1100" kern="0" dirty="0">
                <a:solidFill>
                  <a:srgbClr val="FFFFFF"/>
                </a:solidFill>
                <a:cs typeface="Segoe UI" panose="020B0502040204020203" pitchFamily="34" charset="0"/>
              </a:rPr>
              <a:t>Customizable recovery plans</a:t>
            </a:r>
          </a:p>
        </p:txBody>
      </p:sp>
      <p:sp>
        <p:nvSpPr>
          <p:cNvPr id="98" name="Rectangle 97"/>
          <p:cNvSpPr/>
          <p:nvPr/>
        </p:nvSpPr>
        <p:spPr>
          <a:xfrm>
            <a:off x="6124532" y="5589416"/>
            <a:ext cx="2471199" cy="480063"/>
          </a:xfrm>
          <a:prstGeom prst="rect">
            <a:avLst/>
          </a:prstGeom>
        </p:spPr>
        <p:txBody>
          <a:bodyPr wrap="square">
            <a:spAutoFit/>
          </a:bodyPr>
          <a:lstStyle/>
          <a:p>
            <a:pPr defTabSz="931051" fontAlgn="base">
              <a:lnSpc>
                <a:spcPct val="90000"/>
              </a:lnSpc>
              <a:spcAft>
                <a:spcPts val="600"/>
              </a:spcAft>
            </a:pPr>
            <a:r>
              <a:rPr lang="en-US" sz="1100" dirty="0">
                <a:solidFill>
                  <a:srgbClr val="FFFFFF"/>
                </a:solidFill>
                <a:cs typeface="Segoe UI" panose="020B0502040204020203" pitchFamily="34" charset="0"/>
              </a:rPr>
              <a:t>No-impact recovery plan testing</a:t>
            </a:r>
          </a:p>
          <a:p>
            <a:pPr defTabSz="931051" fontAlgn="base">
              <a:lnSpc>
                <a:spcPct val="90000"/>
              </a:lnSpc>
              <a:spcAft>
                <a:spcPts val="600"/>
              </a:spcAft>
            </a:pPr>
            <a:r>
              <a:rPr lang="en-US" sz="11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10464406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Freeform 12"/>
          <p:cNvSpPr>
            <a:spLocks/>
          </p:cNvSpPr>
          <p:nvPr/>
        </p:nvSpPr>
        <p:spPr bwMode="auto">
          <a:xfrm>
            <a:off x="5560275" y="1042437"/>
            <a:ext cx="3907110" cy="2497724"/>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7" name="Freeform 12"/>
          <p:cNvSpPr>
            <a:spLocks/>
          </p:cNvSpPr>
          <p:nvPr/>
        </p:nvSpPr>
        <p:spPr bwMode="auto">
          <a:xfrm>
            <a:off x="7895971" y="2193451"/>
            <a:ext cx="2098230" cy="1341349"/>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68217A"/>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8" name="TextBox 297"/>
          <p:cNvSpPr txBox="1"/>
          <p:nvPr/>
        </p:nvSpPr>
        <p:spPr>
          <a:xfrm>
            <a:off x="6223047" y="1633802"/>
            <a:ext cx="2195363" cy="544765"/>
          </a:xfrm>
          <a:prstGeom prst="rect">
            <a:avLst/>
          </a:prstGeom>
          <a:noFill/>
        </p:spPr>
        <p:txBody>
          <a:bodyPr wrap="square" lIns="182880" tIns="146304" rIns="182880" bIns="146304" rtlCol="0">
            <a:spAutoFit/>
          </a:bodyPr>
          <a:lstStyle/>
          <a:p>
            <a:pPr algn="ctr">
              <a:lnSpc>
                <a:spcPct val="90000"/>
              </a:lnSpc>
            </a:pPr>
            <a:r>
              <a:rPr lang="en-US" spc="-70" dirty="0" smtClean="0">
                <a:solidFill>
                  <a:schemeClr val="bg1"/>
                </a:solidFill>
              </a:rPr>
              <a:t>Microsoft Azure</a:t>
            </a:r>
          </a:p>
        </p:txBody>
      </p:sp>
      <p:sp>
        <p:nvSpPr>
          <p:cNvPr id="299" name="Flowchart: Process 298"/>
          <p:cNvSpPr/>
          <p:nvPr/>
        </p:nvSpPr>
        <p:spPr bwMode="auto">
          <a:xfrm>
            <a:off x="5590557"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smtClean="0">
                <a:solidFill>
                  <a:schemeClr val="bg1"/>
                </a:solidFill>
                <a:latin typeface="Segoe UI Semibold" panose="020B0702040204020203" pitchFamily="34" charset="0"/>
                <a:ea typeface="Segoe UI" pitchFamily="34" charset="0"/>
                <a:cs typeface="Segoe UI Semibold" panose="020B0702040204020203" pitchFamily="34" charset="0"/>
              </a:rPr>
              <a:t>IaaS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0" name="Flowchart: Process 299"/>
          <p:cNvSpPr/>
          <p:nvPr/>
        </p:nvSpPr>
        <p:spPr bwMode="auto">
          <a:xfrm>
            <a:off x="8376646"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latin typeface="Segoe UI Semibold" panose="020B0702040204020203" pitchFamily="34" charset="0"/>
                <a:ea typeface="Segoe UI" pitchFamily="34" charset="0"/>
                <a:cs typeface="Segoe UI Semibold" panose="020B0702040204020203" pitchFamily="34" charset="0"/>
              </a:rPr>
              <a:t>SaaS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1" name="Flowchart: Process 300"/>
          <p:cNvSpPr/>
          <p:nvPr/>
        </p:nvSpPr>
        <p:spPr bwMode="auto">
          <a:xfrm>
            <a:off x="6864172"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smtClean="0">
                <a:solidFill>
                  <a:schemeClr val="bg1"/>
                </a:solidFill>
                <a:latin typeface="Segoe UI Semibold" panose="020B0702040204020203" pitchFamily="34" charset="0"/>
                <a:ea typeface="Segoe UI" pitchFamily="34" charset="0"/>
                <a:cs typeface="Segoe UI Semibold" panose="020B0702040204020203" pitchFamily="34" charset="0"/>
              </a:rPr>
              <a:t>PaaS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302" name="Straight Connector 301"/>
          <p:cNvCxnSpPr/>
          <p:nvPr/>
        </p:nvCxnSpPr>
        <p:spPr>
          <a:xfrm flipH="1">
            <a:off x="6811910" y="2354690"/>
            <a:ext cx="1844" cy="1026237"/>
          </a:xfrm>
          <a:prstGeom prst="line">
            <a:avLst/>
          </a:prstGeom>
          <a:ln w="38100">
            <a:solidFill>
              <a:srgbClr val="FFFFFF">
                <a:alpha val="25098"/>
              </a:srgb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03" name="Group 302"/>
          <p:cNvGrpSpPr/>
          <p:nvPr/>
        </p:nvGrpSpPr>
        <p:grpSpPr>
          <a:xfrm>
            <a:off x="6097160" y="3310613"/>
            <a:ext cx="338604" cy="650132"/>
            <a:chOff x="9071737" y="5772887"/>
            <a:chExt cx="377892" cy="725566"/>
          </a:xfrm>
        </p:grpSpPr>
        <p:sp>
          <p:nvSpPr>
            <p:cNvPr id="304" name="Oval 30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6" name="Rectangle 30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7" name="Rectangle 30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8" name="Group 307"/>
          <p:cNvGrpSpPr/>
          <p:nvPr/>
        </p:nvGrpSpPr>
        <p:grpSpPr>
          <a:xfrm>
            <a:off x="7274768" y="3287941"/>
            <a:ext cx="338604" cy="650132"/>
            <a:chOff x="9071737" y="5772887"/>
            <a:chExt cx="377892" cy="725566"/>
          </a:xfrm>
        </p:grpSpPr>
        <p:sp>
          <p:nvSpPr>
            <p:cNvPr id="309" name="Oval 308"/>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1" name="Rectangle 310"/>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3" name="Group 312"/>
          <p:cNvGrpSpPr/>
          <p:nvPr/>
        </p:nvGrpSpPr>
        <p:grpSpPr>
          <a:xfrm>
            <a:off x="8767751" y="3304370"/>
            <a:ext cx="338604" cy="650132"/>
            <a:chOff x="9071737" y="5772887"/>
            <a:chExt cx="377892" cy="725566"/>
          </a:xfrm>
        </p:grpSpPr>
        <p:sp>
          <p:nvSpPr>
            <p:cNvPr id="314" name="Oval 31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5" name="Oval 31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6" name="Rectangle 31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7" name="Rectangle 31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7" name="Group 376"/>
          <p:cNvGrpSpPr/>
          <p:nvPr/>
        </p:nvGrpSpPr>
        <p:grpSpPr>
          <a:xfrm>
            <a:off x="2292657" y="4632630"/>
            <a:ext cx="6549920" cy="1758532"/>
            <a:chOff x="2292657" y="4785030"/>
            <a:chExt cx="6549920" cy="1758532"/>
          </a:xfrm>
        </p:grpSpPr>
        <p:sp>
          <p:nvSpPr>
            <p:cNvPr id="378" name="Rectangle 377"/>
            <p:cNvSpPr>
              <a:spLocks noChangeArrowheads="1"/>
            </p:cNvSpPr>
            <p:nvPr/>
          </p:nvSpPr>
          <p:spPr bwMode="auto">
            <a:xfrm>
              <a:off x="5668668" y="5394212"/>
              <a:ext cx="687388" cy="100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17"/>
            <p:cNvSpPr>
              <a:spLocks/>
            </p:cNvSpPr>
            <p:nvPr/>
          </p:nvSpPr>
          <p:spPr bwMode="auto">
            <a:xfrm>
              <a:off x="5311826" y="5812528"/>
              <a:ext cx="3530751" cy="729142"/>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0" name="Rectangle 9"/>
            <p:cNvSpPr>
              <a:spLocks noChangeArrowheads="1"/>
            </p:cNvSpPr>
            <p:nvPr/>
          </p:nvSpPr>
          <p:spPr bwMode="auto">
            <a:xfrm>
              <a:off x="4569903" y="5031137"/>
              <a:ext cx="649288" cy="14747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1"/>
            <p:cNvSpPr>
              <a:spLocks noChangeArrowheads="1"/>
            </p:cNvSpPr>
            <p:nvPr/>
          </p:nvSpPr>
          <p:spPr bwMode="auto">
            <a:xfrm>
              <a:off x="4374641" y="5461349"/>
              <a:ext cx="258763" cy="1044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2" name="Group 381"/>
            <p:cNvGrpSpPr/>
            <p:nvPr/>
          </p:nvGrpSpPr>
          <p:grpSpPr>
            <a:xfrm>
              <a:off x="4801678" y="4785030"/>
              <a:ext cx="1082461" cy="1758532"/>
              <a:chOff x="10761663" y="4627563"/>
              <a:chExt cx="1382713" cy="2246312"/>
            </a:xfrm>
          </p:grpSpPr>
          <p:sp>
            <p:nvSpPr>
              <p:cNvPr id="391" name="Rectangle 23"/>
              <p:cNvSpPr>
                <a:spLocks noChangeArrowheads="1"/>
              </p:cNvSpPr>
              <p:nvPr/>
            </p:nvSpPr>
            <p:spPr bwMode="auto">
              <a:xfrm>
                <a:off x="10826751" y="4652963"/>
                <a:ext cx="1254125" cy="2220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24"/>
              <p:cNvSpPr>
                <a:spLocks noChangeArrowheads="1"/>
              </p:cNvSpPr>
              <p:nvPr/>
            </p:nvSpPr>
            <p:spPr bwMode="auto">
              <a:xfrm>
                <a:off x="11517313" y="6556375"/>
                <a:ext cx="161925"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27"/>
              <p:cNvSpPr>
                <a:spLocks noChangeArrowheads="1"/>
              </p:cNvSpPr>
              <p:nvPr/>
            </p:nvSpPr>
            <p:spPr bwMode="auto">
              <a:xfrm>
                <a:off x="11231563" y="6556375"/>
                <a:ext cx="165100"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Rectangle 28"/>
              <p:cNvSpPr>
                <a:spLocks noChangeArrowheads="1"/>
              </p:cNvSpPr>
              <p:nvPr/>
            </p:nvSpPr>
            <p:spPr bwMode="auto">
              <a:xfrm>
                <a:off x="10950576" y="544512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29"/>
              <p:cNvSpPr>
                <a:spLocks noChangeArrowheads="1"/>
              </p:cNvSpPr>
              <p:nvPr/>
            </p:nvSpPr>
            <p:spPr bwMode="auto">
              <a:xfrm>
                <a:off x="10950576" y="572770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30"/>
              <p:cNvSpPr>
                <a:spLocks noChangeArrowheads="1"/>
              </p:cNvSpPr>
              <p:nvPr/>
            </p:nvSpPr>
            <p:spPr bwMode="auto">
              <a:xfrm>
                <a:off x="10950576" y="60102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Rectangle 31"/>
              <p:cNvSpPr>
                <a:spLocks noChangeArrowheads="1"/>
              </p:cNvSpPr>
              <p:nvPr/>
            </p:nvSpPr>
            <p:spPr bwMode="auto">
              <a:xfrm>
                <a:off x="10950576" y="62928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Rectangle 32"/>
              <p:cNvSpPr>
                <a:spLocks noChangeArrowheads="1"/>
              </p:cNvSpPr>
              <p:nvPr/>
            </p:nvSpPr>
            <p:spPr bwMode="auto">
              <a:xfrm>
                <a:off x="10950576" y="48799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33"/>
              <p:cNvSpPr>
                <a:spLocks noChangeArrowheads="1"/>
              </p:cNvSpPr>
              <p:nvPr/>
            </p:nvSpPr>
            <p:spPr bwMode="auto">
              <a:xfrm>
                <a:off x="10950576" y="51625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52"/>
              <p:cNvSpPr>
                <a:spLocks noChangeArrowheads="1"/>
              </p:cNvSpPr>
              <p:nvPr/>
            </p:nvSpPr>
            <p:spPr bwMode="auto">
              <a:xfrm>
                <a:off x="10761663" y="4627563"/>
                <a:ext cx="1382713" cy="47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3" name="Rectangle 35"/>
            <p:cNvSpPr>
              <a:spLocks noChangeArrowheads="1"/>
            </p:cNvSpPr>
            <p:nvPr/>
          </p:nvSpPr>
          <p:spPr bwMode="auto">
            <a:xfrm>
              <a:off x="4429042" y="6268519"/>
              <a:ext cx="54320"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34"/>
            <p:cNvSpPr>
              <a:spLocks noChangeArrowheads="1"/>
            </p:cNvSpPr>
            <p:nvPr/>
          </p:nvSpPr>
          <p:spPr bwMode="auto">
            <a:xfrm>
              <a:off x="2292657" y="6472557"/>
              <a:ext cx="2850214" cy="6751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Oval 36"/>
            <p:cNvSpPr>
              <a:spLocks noChangeArrowheads="1"/>
            </p:cNvSpPr>
            <p:nvPr/>
          </p:nvSpPr>
          <p:spPr bwMode="auto">
            <a:xfrm>
              <a:off x="4318313" y="6087800"/>
              <a:ext cx="271599"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Oval 37"/>
            <p:cNvSpPr>
              <a:spLocks noChangeArrowheads="1"/>
            </p:cNvSpPr>
            <p:nvPr/>
          </p:nvSpPr>
          <p:spPr bwMode="auto">
            <a:xfrm>
              <a:off x="4354874" y="5947823"/>
              <a:ext cx="200564"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Rectangle 38"/>
            <p:cNvSpPr>
              <a:spLocks noChangeArrowheads="1"/>
            </p:cNvSpPr>
            <p:nvPr/>
          </p:nvSpPr>
          <p:spPr bwMode="auto">
            <a:xfrm>
              <a:off x="4785254" y="6268519"/>
              <a:ext cx="53275"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Oval 39"/>
            <p:cNvSpPr>
              <a:spLocks noChangeArrowheads="1"/>
            </p:cNvSpPr>
            <p:nvPr/>
          </p:nvSpPr>
          <p:spPr bwMode="auto">
            <a:xfrm>
              <a:off x="4673480" y="6087800"/>
              <a:ext cx="273688"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40"/>
            <p:cNvSpPr>
              <a:spLocks noChangeArrowheads="1"/>
            </p:cNvSpPr>
            <p:nvPr/>
          </p:nvSpPr>
          <p:spPr bwMode="auto">
            <a:xfrm>
              <a:off x="4711086" y="5947823"/>
              <a:ext cx="199521"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93"/>
            <p:cNvSpPr>
              <a:spLocks noChangeArrowheads="1"/>
            </p:cNvSpPr>
            <p:nvPr/>
          </p:nvSpPr>
          <p:spPr bwMode="auto">
            <a:xfrm>
              <a:off x="5768832" y="6473261"/>
              <a:ext cx="498723" cy="6681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2" name="Freeform 9"/>
          <p:cNvSpPr>
            <a:spLocks/>
          </p:cNvSpPr>
          <p:nvPr/>
        </p:nvSpPr>
        <p:spPr bwMode="auto">
          <a:xfrm>
            <a:off x="7297977" y="5469345"/>
            <a:ext cx="4907737" cy="919922"/>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idx="4294967295"/>
          </p:nvPr>
        </p:nvSpPr>
        <p:spPr>
          <a:xfrm>
            <a:off x="536575" y="288925"/>
            <a:ext cx="11655425" cy="900113"/>
          </a:xfrm>
          <a:prstGeom prst="rect">
            <a:avLst/>
          </a:prstGeom>
        </p:spPr>
        <p:txBody>
          <a:bodyPr/>
          <a:lstStyle/>
          <a:p>
            <a:r>
              <a:rPr lang="da-DK" sz="4800" dirty="0" smtClean="0"/>
              <a:t>Microsoft Azure Key Vault</a:t>
            </a:r>
            <a:endParaRPr lang="da-DK" sz="4800" dirty="0"/>
          </a:p>
        </p:txBody>
      </p:sp>
      <p:grpSp>
        <p:nvGrpSpPr>
          <p:cNvPr id="219" name="Group 218"/>
          <p:cNvGrpSpPr/>
          <p:nvPr/>
        </p:nvGrpSpPr>
        <p:grpSpPr>
          <a:xfrm>
            <a:off x="11263454" y="5311599"/>
            <a:ext cx="283540" cy="498956"/>
            <a:chOff x="3431945" y="4082032"/>
            <a:chExt cx="291687" cy="559995"/>
          </a:xfrm>
        </p:grpSpPr>
        <p:sp>
          <p:nvSpPr>
            <p:cNvPr id="220"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221"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222"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grpSp>
      <p:grpSp>
        <p:nvGrpSpPr>
          <p:cNvPr id="97" name="Group 96"/>
          <p:cNvGrpSpPr/>
          <p:nvPr/>
        </p:nvGrpSpPr>
        <p:grpSpPr>
          <a:xfrm>
            <a:off x="10801980" y="5156853"/>
            <a:ext cx="283540" cy="498956"/>
            <a:chOff x="3431945" y="4082032"/>
            <a:chExt cx="291687" cy="559995"/>
          </a:xfrm>
        </p:grpSpPr>
        <p:sp>
          <p:nvSpPr>
            <p:cNvPr id="98"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99"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100"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grpSp>
      <p:sp>
        <p:nvSpPr>
          <p:cNvPr id="195" name="Rectangle 194"/>
          <p:cNvSpPr/>
          <p:nvPr>
            <p:custDataLst>
              <p:tags r:id="rId1"/>
            </p:custDataLst>
          </p:nvPr>
        </p:nvSpPr>
        <p:spPr bwMode="auto">
          <a:xfrm>
            <a:off x="269240" y="1389240"/>
            <a:ext cx="5020344" cy="2215991"/>
          </a:xfrm>
          <a:prstGeom prst="rect">
            <a:avLst/>
          </a:prstGeom>
          <a:ln>
            <a:noFill/>
          </a:ln>
        </p:spPr>
        <p:txBody>
          <a:bodyPr vert="horz" wrap="square" lIns="146304" tIns="0" rIns="0" bIns="0" rtlCol="0">
            <a:spAutoFit/>
          </a:bodyPr>
          <a:lstStyle/>
          <a:p>
            <a:r>
              <a:rPr lang="en-US" sz="2000" dirty="0" smtClean="0">
                <a:solidFill>
                  <a:schemeClr val="bg1"/>
                </a:solidFill>
                <a:latin typeface="+mj-lt"/>
              </a:rPr>
              <a:t>Key Vault offers an easy</a:t>
            </a:r>
            <a:r>
              <a:rPr lang="en-US" sz="2000" dirty="0">
                <a:solidFill>
                  <a:schemeClr val="bg1"/>
                </a:solidFill>
                <a:latin typeface="+mj-lt"/>
              </a:rPr>
              <a:t>, cost-effective way to safeguard keys and other secrets used by cloud apps and </a:t>
            </a:r>
            <a:r>
              <a:rPr lang="en-US" sz="2000" dirty="0" smtClean="0">
                <a:solidFill>
                  <a:schemeClr val="bg1"/>
                </a:solidFill>
                <a:latin typeface="+mj-lt"/>
              </a:rPr>
              <a:t>services</a:t>
            </a:r>
            <a:r>
              <a:rPr lang="en-US" sz="2000" dirty="0">
                <a:solidFill>
                  <a:schemeClr val="bg1"/>
                </a:solidFill>
                <a:latin typeface="+mj-lt"/>
              </a:rPr>
              <a:t> </a:t>
            </a:r>
            <a:r>
              <a:rPr lang="en-US" sz="2000" dirty="0" smtClean="0">
                <a:solidFill>
                  <a:schemeClr val="bg1"/>
                </a:solidFill>
                <a:latin typeface="+mj-lt"/>
              </a:rPr>
              <a:t>using HSMs</a:t>
            </a:r>
            <a:r>
              <a:rPr lang="en-US" sz="2000" dirty="0">
                <a:solidFill>
                  <a:schemeClr val="bg1"/>
                </a:solidFill>
                <a:latin typeface="+mj-lt"/>
              </a:rPr>
              <a:t>.</a:t>
            </a:r>
            <a:endParaRPr lang="en-US" sz="2000" dirty="0" smtClean="0">
              <a:solidFill>
                <a:schemeClr val="bg1"/>
              </a:solidFill>
              <a:latin typeface="+mj-lt"/>
            </a:endParaRPr>
          </a:p>
          <a:p>
            <a:endParaRPr lang="en-US" sz="2000" dirty="0">
              <a:solidFill>
                <a:schemeClr val="bg1"/>
              </a:solidFill>
              <a:latin typeface="+mj-lt"/>
            </a:endParaRPr>
          </a:p>
          <a:p>
            <a:r>
              <a:rPr lang="en-US" sz="1600" dirty="0" smtClean="0">
                <a:solidFill>
                  <a:schemeClr val="bg1"/>
                </a:solidFill>
              </a:rPr>
              <a:t>You manage your keys and secrets</a:t>
            </a:r>
          </a:p>
          <a:p>
            <a:endParaRPr lang="en-US" sz="1600" dirty="0">
              <a:solidFill>
                <a:schemeClr val="bg1"/>
              </a:solidFill>
            </a:endParaRPr>
          </a:p>
          <a:p>
            <a:r>
              <a:rPr lang="en-US" sz="1600" dirty="0" smtClean="0">
                <a:solidFill>
                  <a:schemeClr val="bg1"/>
                </a:solidFill>
              </a:rPr>
              <a:t>Applications get high performance access to your keys and secrets… on your terms</a:t>
            </a:r>
            <a:endParaRPr lang="en-US" sz="1600" dirty="0">
              <a:solidFill>
                <a:schemeClr val="bg1"/>
              </a:solidFill>
            </a:endParaRPr>
          </a:p>
        </p:txBody>
      </p:sp>
      <p:sp>
        <p:nvSpPr>
          <p:cNvPr id="132" name="Rectangle 131"/>
          <p:cNvSpPr/>
          <p:nvPr>
            <p:custDataLst>
              <p:tags r:id="rId2"/>
            </p:custDataLst>
          </p:nvPr>
        </p:nvSpPr>
        <p:spPr bwMode="auto">
          <a:xfrm>
            <a:off x="5952382" y="4660218"/>
            <a:ext cx="674907" cy="338554"/>
          </a:xfrm>
          <a:prstGeom prst="rect">
            <a:avLst/>
          </a:prstGeom>
          <a:ln>
            <a:noFill/>
          </a:ln>
        </p:spPr>
        <p:txBody>
          <a:bodyPr vert="horz" wrap="square" lIns="0" tIns="0" rIns="0" bIns="0" rtlCol="0">
            <a:spAutoFit/>
          </a:bodyPr>
          <a:lstStyle/>
          <a:p>
            <a:r>
              <a:rPr lang="en-US" sz="1100" dirty="0" smtClean="0">
                <a:solidFill>
                  <a:schemeClr val="bg1"/>
                </a:solidFill>
              </a:rPr>
              <a:t>Import </a:t>
            </a:r>
            <a:br>
              <a:rPr lang="en-US" sz="1100" dirty="0" smtClean="0">
                <a:solidFill>
                  <a:schemeClr val="bg1"/>
                </a:solidFill>
              </a:rPr>
            </a:br>
            <a:r>
              <a:rPr lang="en-US" sz="1100" dirty="0" smtClean="0">
                <a:solidFill>
                  <a:schemeClr val="bg1"/>
                </a:solidFill>
              </a:rPr>
              <a:t>keys</a:t>
            </a:r>
            <a:endParaRPr lang="en-US" sz="1100" dirty="0">
              <a:solidFill>
                <a:schemeClr val="bg1"/>
              </a:solidFill>
            </a:endParaRPr>
          </a:p>
        </p:txBody>
      </p:sp>
      <p:grpSp>
        <p:nvGrpSpPr>
          <p:cNvPr id="401" name="Group 400"/>
          <p:cNvGrpSpPr/>
          <p:nvPr/>
        </p:nvGrpSpPr>
        <p:grpSpPr>
          <a:xfrm>
            <a:off x="5678392" y="5052279"/>
            <a:ext cx="1051821" cy="1318575"/>
            <a:chOff x="5765674" y="5228743"/>
            <a:chExt cx="1051821" cy="1318575"/>
          </a:xfrm>
        </p:grpSpPr>
        <p:sp>
          <p:nvSpPr>
            <p:cNvPr id="402" name="Rectangle 5"/>
            <p:cNvSpPr>
              <a:spLocks noChangeArrowheads="1"/>
            </p:cNvSpPr>
            <p:nvPr/>
          </p:nvSpPr>
          <p:spPr bwMode="auto">
            <a:xfrm>
              <a:off x="5815269" y="5228743"/>
              <a:ext cx="952501" cy="1318575"/>
            </a:xfrm>
            <a:prstGeom prst="rect">
              <a:avLst/>
            </a:prstGeom>
            <a:solidFill>
              <a:schemeClr val="tx1"/>
            </a:solidFill>
            <a:ln>
              <a:noFill/>
            </a:ln>
            <a:effectLst>
              <a:outerShdw blurRad="254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403" name="Group 402"/>
            <p:cNvGrpSpPr/>
            <p:nvPr/>
          </p:nvGrpSpPr>
          <p:grpSpPr>
            <a:xfrm>
              <a:off x="6135493" y="5699578"/>
              <a:ext cx="313494" cy="508199"/>
              <a:chOff x="11390247" y="3747595"/>
              <a:chExt cx="313494" cy="508199"/>
            </a:xfrm>
          </p:grpSpPr>
          <p:sp>
            <p:nvSpPr>
              <p:cNvPr id="405" name="Freeform 7"/>
              <p:cNvSpPr>
                <a:spLocks/>
              </p:cNvSpPr>
              <p:nvPr/>
            </p:nvSpPr>
            <p:spPr bwMode="auto">
              <a:xfrm>
                <a:off x="11451215" y="3747595"/>
                <a:ext cx="191951" cy="221059"/>
              </a:xfrm>
              <a:custGeom>
                <a:avLst/>
                <a:gdLst>
                  <a:gd name="T0" fmla="*/ 206 w 206"/>
                  <a:gd name="T1" fmla="*/ 237 h 237"/>
                  <a:gd name="T2" fmla="*/ 161 w 206"/>
                  <a:gd name="T3" fmla="*/ 237 h 237"/>
                  <a:gd name="T4" fmla="*/ 161 w 206"/>
                  <a:gd name="T5" fmla="*/ 103 h 237"/>
                  <a:gd name="T6" fmla="*/ 103 w 206"/>
                  <a:gd name="T7" fmla="*/ 46 h 237"/>
                  <a:gd name="T8" fmla="*/ 45 w 206"/>
                  <a:gd name="T9" fmla="*/ 103 h 237"/>
                  <a:gd name="T10" fmla="*/ 45 w 206"/>
                  <a:gd name="T11" fmla="*/ 237 h 237"/>
                  <a:gd name="T12" fmla="*/ 0 w 206"/>
                  <a:gd name="T13" fmla="*/ 237 h 237"/>
                  <a:gd name="T14" fmla="*/ 0 w 206"/>
                  <a:gd name="T15" fmla="*/ 103 h 237"/>
                  <a:gd name="T16" fmla="*/ 103 w 206"/>
                  <a:gd name="T17" fmla="*/ 0 h 237"/>
                  <a:gd name="T18" fmla="*/ 206 w 206"/>
                  <a:gd name="T19" fmla="*/ 103 h 237"/>
                  <a:gd name="T20" fmla="*/ 206 w 206"/>
                  <a:gd name="T2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37">
                    <a:moveTo>
                      <a:pt x="206" y="237"/>
                    </a:moveTo>
                    <a:cubicBezTo>
                      <a:pt x="161" y="237"/>
                      <a:pt x="161" y="237"/>
                      <a:pt x="161" y="237"/>
                    </a:cubicBezTo>
                    <a:cubicBezTo>
                      <a:pt x="161" y="103"/>
                      <a:pt x="161" y="103"/>
                      <a:pt x="161" y="103"/>
                    </a:cubicBezTo>
                    <a:cubicBezTo>
                      <a:pt x="161" y="72"/>
                      <a:pt x="135" y="46"/>
                      <a:pt x="103" y="46"/>
                    </a:cubicBezTo>
                    <a:cubicBezTo>
                      <a:pt x="71" y="46"/>
                      <a:pt x="45" y="72"/>
                      <a:pt x="45" y="103"/>
                    </a:cubicBezTo>
                    <a:cubicBezTo>
                      <a:pt x="45" y="237"/>
                      <a:pt x="45" y="237"/>
                      <a:pt x="45" y="237"/>
                    </a:cubicBezTo>
                    <a:cubicBezTo>
                      <a:pt x="0" y="237"/>
                      <a:pt x="0" y="237"/>
                      <a:pt x="0" y="237"/>
                    </a:cubicBezTo>
                    <a:cubicBezTo>
                      <a:pt x="0" y="103"/>
                      <a:pt x="0" y="103"/>
                      <a:pt x="0" y="103"/>
                    </a:cubicBezTo>
                    <a:cubicBezTo>
                      <a:pt x="0" y="47"/>
                      <a:pt x="46" y="0"/>
                      <a:pt x="103" y="0"/>
                    </a:cubicBezTo>
                    <a:cubicBezTo>
                      <a:pt x="160" y="0"/>
                      <a:pt x="206" y="47"/>
                      <a:pt x="206" y="103"/>
                    </a:cubicBezTo>
                    <a:lnTo>
                      <a:pt x="206" y="237"/>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6" name="Rectangle 8"/>
              <p:cNvSpPr>
                <a:spLocks noChangeArrowheads="1"/>
              </p:cNvSpPr>
              <p:nvPr/>
            </p:nvSpPr>
            <p:spPr bwMode="auto">
              <a:xfrm>
                <a:off x="11390247" y="3961180"/>
                <a:ext cx="313494" cy="294614"/>
              </a:xfrm>
              <a:prstGeom prst="rect">
                <a:avLst/>
              </a:prstGeom>
              <a:solidFill>
                <a:srgbClr val="FDB81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7" name="Rectangle 9"/>
              <p:cNvSpPr>
                <a:spLocks noChangeArrowheads="1"/>
              </p:cNvSpPr>
              <p:nvPr/>
            </p:nvSpPr>
            <p:spPr bwMode="auto">
              <a:xfrm>
                <a:off x="11390247" y="3961180"/>
                <a:ext cx="81422" cy="294614"/>
              </a:xfrm>
              <a:prstGeom prst="rect">
                <a:avLst/>
              </a:prstGeom>
              <a:solidFill>
                <a:srgbClr val="F78C1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8" name="Freeform 10"/>
              <p:cNvSpPr>
                <a:spLocks/>
              </p:cNvSpPr>
              <p:nvPr/>
            </p:nvSpPr>
            <p:spPr bwMode="auto">
              <a:xfrm>
                <a:off x="11515330" y="4056369"/>
                <a:ext cx="63328" cy="111709"/>
              </a:xfrm>
              <a:custGeom>
                <a:avLst/>
                <a:gdLst>
                  <a:gd name="T0" fmla="*/ 68 w 68"/>
                  <a:gd name="T1" fmla="*/ 34 h 120"/>
                  <a:gd name="T2" fmla="*/ 34 w 68"/>
                  <a:gd name="T3" fmla="*/ 0 h 120"/>
                  <a:gd name="T4" fmla="*/ 0 w 68"/>
                  <a:gd name="T5" fmla="*/ 34 h 120"/>
                  <a:gd name="T6" fmla="*/ 22 w 68"/>
                  <a:gd name="T7" fmla="*/ 66 h 120"/>
                  <a:gd name="T8" fmla="*/ 22 w 68"/>
                  <a:gd name="T9" fmla="*/ 120 h 120"/>
                  <a:gd name="T10" fmla="*/ 45 w 68"/>
                  <a:gd name="T11" fmla="*/ 120 h 120"/>
                  <a:gd name="T12" fmla="*/ 45 w 68"/>
                  <a:gd name="T13" fmla="*/ 66 h 120"/>
                  <a:gd name="T14" fmla="*/ 68 w 68"/>
                  <a:gd name="T15" fmla="*/ 34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20">
                    <a:moveTo>
                      <a:pt x="68" y="34"/>
                    </a:moveTo>
                    <a:cubicBezTo>
                      <a:pt x="68" y="15"/>
                      <a:pt x="53" y="0"/>
                      <a:pt x="34" y="0"/>
                    </a:cubicBezTo>
                    <a:cubicBezTo>
                      <a:pt x="15" y="0"/>
                      <a:pt x="0" y="15"/>
                      <a:pt x="0" y="34"/>
                    </a:cubicBezTo>
                    <a:cubicBezTo>
                      <a:pt x="0" y="49"/>
                      <a:pt x="9" y="61"/>
                      <a:pt x="22" y="66"/>
                    </a:cubicBezTo>
                    <a:cubicBezTo>
                      <a:pt x="22" y="120"/>
                      <a:pt x="22" y="120"/>
                      <a:pt x="22" y="120"/>
                    </a:cubicBezTo>
                    <a:cubicBezTo>
                      <a:pt x="45" y="120"/>
                      <a:pt x="45" y="120"/>
                      <a:pt x="45" y="120"/>
                    </a:cubicBezTo>
                    <a:cubicBezTo>
                      <a:pt x="45" y="66"/>
                      <a:pt x="45" y="66"/>
                      <a:pt x="45" y="66"/>
                    </a:cubicBezTo>
                    <a:cubicBezTo>
                      <a:pt x="59" y="61"/>
                      <a:pt x="68" y="49"/>
                      <a:pt x="68" y="34"/>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grpSp>
        <p:sp>
          <p:nvSpPr>
            <p:cNvPr id="404" name="TextBox 403"/>
            <p:cNvSpPr txBox="1"/>
            <p:nvPr/>
          </p:nvSpPr>
          <p:spPr>
            <a:xfrm>
              <a:off x="5765674" y="5230424"/>
              <a:ext cx="1051821" cy="544765"/>
            </a:xfrm>
            <a:prstGeom prst="rect">
              <a:avLst/>
            </a:prstGeom>
            <a:noFill/>
          </p:spPr>
          <p:txBody>
            <a:bodyPr wrap="square" lIns="182880" tIns="146304" rIns="182880" bIns="146304" rtlCol="0">
              <a:spAutoFit/>
            </a:bodyPr>
            <a:lstStyle/>
            <a:p>
              <a:pPr algn="ctr">
                <a:lnSpc>
                  <a:spcPct val="90000"/>
                </a:lnSpc>
              </a:pPr>
              <a:r>
                <a:rPr lang="en-US" b="1" dirty="0" smtClean="0">
                  <a:solidFill>
                    <a:schemeClr val="bg1"/>
                  </a:solidFill>
                </a:rPr>
                <a:t>HSM</a:t>
              </a:r>
            </a:p>
          </p:txBody>
        </p:sp>
      </p:grpSp>
      <p:cxnSp>
        <p:nvCxnSpPr>
          <p:cNvPr id="11" name="Straight Connector 10"/>
          <p:cNvCxnSpPr/>
          <p:nvPr/>
        </p:nvCxnSpPr>
        <p:spPr>
          <a:xfrm>
            <a:off x="6477303" y="3434662"/>
            <a:ext cx="0" cy="1613695"/>
          </a:xfrm>
          <a:prstGeom prst="line">
            <a:avLst/>
          </a:prstGeom>
          <a:ln w="76200">
            <a:solidFill>
              <a:schemeClr val="bg1">
                <a:lumMod val="7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566413" y="3097598"/>
            <a:ext cx="4427788" cy="496291"/>
            <a:chOff x="5566413" y="3097598"/>
            <a:chExt cx="4427788" cy="496291"/>
          </a:xfrm>
        </p:grpSpPr>
        <p:grpSp>
          <p:nvGrpSpPr>
            <p:cNvPr id="13" name="Group 12"/>
            <p:cNvGrpSpPr/>
            <p:nvPr/>
          </p:nvGrpSpPr>
          <p:grpSpPr>
            <a:xfrm>
              <a:off x="5566413" y="3133095"/>
              <a:ext cx="4427788" cy="433820"/>
              <a:chOff x="6086326" y="3107267"/>
              <a:chExt cx="4427788" cy="433820"/>
            </a:xfrm>
          </p:grpSpPr>
          <p:pic>
            <p:nvPicPr>
              <p:cNvPr id="9" name="Picture 8"/>
              <p:cNvPicPr>
                <a:picLocks noChangeAspect="1"/>
              </p:cNvPicPr>
              <p:nvPr/>
            </p:nvPicPr>
            <p:blipFill rotWithShape="1">
              <a:blip r:embed="rId5">
                <a:duotone>
                  <a:prstClr val="black"/>
                  <a:srgbClr val="D5EDFF">
                    <a:tint val="45000"/>
                    <a:satMod val="400000"/>
                  </a:srgbClr>
                </a:duotone>
                <a:extLst>
                  <a:ext uri="{28A0092B-C50C-407E-A947-70E740481C1C}">
                    <a14:useLocalDpi xmlns:a14="http://schemas.microsoft.com/office/drawing/2010/main" val="0"/>
                  </a:ext>
                </a:extLst>
              </a:blip>
              <a:srcRect t="82683"/>
              <a:stretch/>
            </p:blipFill>
            <p:spPr>
              <a:xfrm>
                <a:off x="6086326" y="3107267"/>
                <a:ext cx="3907875" cy="432855"/>
              </a:xfrm>
              <a:prstGeom prst="rect">
                <a:avLst/>
              </a:prstGeom>
            </p:spPr>
          </p:pic>
          <p:pic>
            <p:nvPicPr>
              <p:cNvPr id="12" name="Picture 11"/>
              <p:cNvPicPr>
                <a:picLocks noChangeAspect="1"/>
              </p:cNvPicPr>
              <p:nvPr/>
            </p:nvPicPr>
            <p:blipFill rotWithShape="1">
              <a:blip r:embed="rId5" cstate="print">
                <a:duotone>
                  <a:prstClr val="black"/>
                  <a:srgbClr val="D5EDFF">
                    <a:tint val="45000"/>
                    <a:satMod val="400000"/>
                  </a:srgbClr>
                </a:duotone>
                <a:extLst>
                  <a:ext uri="{28A0092B-C50C-407E-A947-70E740481C1C}">
                    <a14:useLocalDpi xmlns:a14="http://schemas.microsoft.com/office/drawing/2010/main" val="0"/>
                  </a:ext>
                </a:extLst>
              </a:blip>
              <a:srcRect t="67829"/>
              <a:stretch/>
            </p:blipFill>
            <p:spPr>
              <a:xfrm>
                <a:off x="8407196" y="3107517"/>
                <a:ext cx="2106918" cy="433570"/>
              </a:xfrm>
              <a:prstGeom prst="rect">
                <a:avLst/>
              </a:prstGeom>
            </p:spPr>
          </p:pic>
        </p:gr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7170743" y="3168700"/>
              <a:ext cx="341816" cy="298505"/>
            </a:xfrm>
            <a:prstGeom prst="rect">
              <a:avLst/>
            </a:prstGeom>
          </p:spPr>
        </p:pic>
        <p:sp>
          <p:nvSpPr>
            <p:cNvPr id="161" name="TextBox 160"/>
            <p:cNvSpPr txBox="1"/>
            <p:nvPr/>
          </p:nvSpPr>
          <p:spPr>
            <a:xfrm>
              <a:off x="7408666" y="3097598"/>
              <a:ext cx="1697689" cy="496291"/>
            </a:xfrm>
            <a:prstGeom prst="rect">
              <a:avLst/>
            </a:prstGeom>
            <a:noFill/>
          </p:spPr>
          <p:txBody>
            <a:bodyPr wrap="square" lIns="182880" tIns="146304" rIns="182880" bIns="146304" rtlCol="0">
              <a:spAutoFit/>
            </a:bodyPr>
            <a:lstStyle/>
            <a:p>
              <a:pPr>
                <a:lnSpc>
                  <a:spcPct val="90000"/>
                </a:lnSpc>
              </a:pPr>
              <a:r>
                <a:rPr lang="en-US" sz="1450" spc="-100" dirty="0" smtClean="0">
                  <a:solidFill>
                    <a:schemeClr val="bg1"/>
                  </a:solidFill>
                  <a:latin typeface="Segoe UI Semibold" panose="020B0702040204020203" pitchFamily="34" charset="0"/>
                  <a:cs typeface="Segoe UI Semibold" panose="020B0702040204020203" pitchFamily="34" charset="0"/>
                </a:rPr>
                <a:t>Key Vault</a:t>
              </a:r>
            </a:p>
          </p:txBody>
        </p:sp>
      </p:grpSp>
      <p:grpSp>
        <p:nvGrpSpPr>
          <p:cNvPr id="139" name="Group 138"/>
          <p:cNvGrpSpPr/>
          <p:nvPr/>
        </p:nvGrpSpPr>
        <p:grpSpPr>
          <a:xfrm>
            <a:off x="2587" y="4148447"/>
            <a:ext cx="3618074" cy="2238551"/>
            <a:chOff x="2587" y="4300847"/>
            <a:chExt cx="3618074" cy="2238551"/>
          </a:xfrm>
        </p:grpSpPr>
        <p:sp>
          <p:nvSpPr>
            <p:cNvPr id="140" name="Rectangle 139"/>
            <p:cNvSpPr>
              <a:spLocks noChangeArrowheads="1"/>
            </p:cNvSpPr>
            <p:nvPr/>
          </p:nvSpPr>
          <p:spPr bwMode="auto">
            <a:xfrm>
              <a:off x="5455" y="5375461"/>
              <a:ext cx="406118" cy="1159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sp>
          <p:nvSpPr>
            <p:cNvPr id="141" name="Rectangle 140"/>
            <p:cNvSpPr>
              <a:spLocks noChangeArrowheads="1"/>
            </p:cNvSpPr>
            <p:nvPr/>
          </p:nvSpPr>
          <p:spPr bwMode="auto">
            <a:xfrm>
              <a:off x="1160182" y="4972460"/>
              <a:ext cx="555218" cy="1562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5" name="Group 144"/>
            <p:cNvGrpSpPr/>
            <p:nvPr/>
          </p:nvGrpSpPr>
          <p:grpSpPr>
            <a:xfrm>
              <a:off x="206364" y="4300847"/>
              <a:ext cx="2867443" cy="2238551"/>
              <a:chOff x="206364" y="4161314"/>
              <a:chExt cx="3046177" cy="2378085"/>
            </a:xfrm>
          </p:grpSpPr>
          <p:grpSp>
            <p:nvGrpSpPr>
              <p:cNvPr id="288" name="Group 287"/>
              <p:cNvGrpSpPr/>
              <p:nvPr/>
            </p:nvGrpSpPr>
            <p:grpSpPr>
              <a:xfrm>
                <a:off x="206364" y="4161314"/>
                <a:ext cx="2487512" cy="2378085"/>
                <a:chOff x="206364" y="3858608"/>
                <a:chExt cx="2487512" cy="1616694"/>
              </a:xfrm>
            </p:grpSpPr>
            <p:sp>
              <p:nvSpPr>
                <p:cNvPr id="290" name="Rectangle 289"/>
                <p:cNvSpPr/>
                <p:nvPr/>
              </p:nvSpPr>
              <p:spPr bwMode="auto">
                <a:xfrm>
                  <a:off x="206364" y="4578877"/>
                  <a:ext cx="896425" cy="89642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1" name="Rectangle 290"/>
                <p:cNvSpPr/>
                <p:nvPr/>
              </p:nvSpPr>
              <p:spPr bwMode="auto">
                <a:xfrm>
                  <a:off x="542579" y="3858608"/>
                  <a:ext cx="896425" cy="161669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2" name="Rectangle 291"/>
                <p:cNvSpPr/>
                <p:nvPr/>
              </p:nvSpPr>
              <p:spPr bwMode="auto">
                <a:xfrm>
                  <a:off x="1797451" y="4008012"/>
                  <a:ext cx="896425" cy="146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289" name="Rectangle 288"/>
              <p:cNvSpPr/>
              <p:nvPr/>
            </p:nvSpPr>
            <p:spPr bwMode="auto">
              <a:xfrm>
                <a:off x="2185096" y="4679282"/>
                <a:ext cx="1067445" cy="186011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146" name="Rectangle 145"/>
            <p:cNvSpPr>
              <a:spLocks noChangeArrowheads="1"/>
            </p:cNvSpPr>
            <p:nvPr/>
          </p:nvSpPr>
          <p:spPr bwMode="auto">
            <a:xfrm>
              <a:off x="2352954" y="5693086"/>
              <a:ext cx="398196" cy="842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7" name="Group 146"/>
            <p:cNvGrpSpPr/>
            <p:nvPr/>
          </p:nvGrpSpPr>
          <p:grpSpPr>
            <a:xfrm flipH="1">
              <a:off x="2587" y="4343440"/>
              <a:ext cx="3618074" cy="2191118"/>
              <a:chOff x="-608558" y="4115303"/>
              <a:chExt cx="4533210" cy="2745327"/>
            </a:xfrm>
          </p:grpSpPr>
          <p:sp>
            <p:nvSpPr>
              <p:cNvPr id="148" name="Freeform 147"/>
              <p:cNvSpPr>
                <a:spLocks/>
              </p:cNvSpPr>
              <p:nvPr/>
            </p:nvSpPr>
            <p:spPr bwMode="auto">
              <a:xfrm>
                <a:off x="-608558" y="4115303"/>
                <a:ext cx="692962" cy="456276"/>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8"/>
              <p:cNvSpPr>
                <a:spLocks/>
              </p:cNvSpPr>
              <p:nvPr/>
            </p:nvSpPr>
            <p:spPr bwMode="auto">
              <a:xfrm>
                <a:off x="770166" y="5752155"/>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1459182" y="5752155"/>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42"/>
              <p:cNvSpPr>
                <a:spLocks noChangeArrowheads="1"/>
              </p:cNvSpPr>
              <p:nvPr/>
            </p:nvSpPr>
            <p:spPr bwMode="auto">
              <a:xfrm>
                <a:off x="2841160" y="5909945"/>
                <a:ext cx="1083492" cy="950685"/>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3"/>
              <p:cNvSpPr>
                <a:spLocks noChangeArrowheads="1"/>
              </p:cNvSpPr>
              <p:nvPr/>
            </p:nvSpPr>
            <p:spPr bwMode="auto">
              <a:xfrm>
                <a:off x="2781989" y="5863923"/>
                <a:ext cx="1142663"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4"/>
              <p:cNvSpPr>
                <a:spLocks noChangeArrowheads="1"/>
              </p:cNvSpPr>
              <p:nvPr/>
            </p:nvSpPr>
            <p:spPr bwMode="auto">
              <a:xfrm>
                <a:off x="3223801"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45"/>
              <p:cNvSpPr>
                <a:spLocks noChangeArrowheads="1"/>
              </p:cNvSpPr>
              <p:nvPr/>
            </p:nvSpPr>
            <p:spPr bwMode="auto">
              <a:xfrm>
                <a:off x="3490729"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46"/>
              <p:cNvSpPr>
                <a:spLocks noChangeArrowheads="1"/>
              </p:cNvSpPr>
              <p:nvPr/>
            </p:nvSpPr>
            <p:spPr bwMode="auto">
              <a:xfrm>
                <a:off x="2952928"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47"/>
              <p:cNvSpPr>
                <a:spLocks noChangeArrowheads="1"/>
              </p:cNvSpPr>
              <p:nvPr/>
            </p:nvSpPr>
            <p:spPr bwMode="auto">
              <a:xfrm>
                <a:off x="3223801"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48"/>
              <p:cNvSpPr>
                <a:spLocks noChangeArrowheads="1"/>
              </p:cNvSpPr>
              <p:nvPr/>
            </p:nvSpPr>
            <p:spPr bwMode="auto">
              <a:xfrm>
                <a:off x="3490729"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49"/>
              <p:cNvSpPr>
                <a:spLocks noChangeArrowheads="1"/>
              </p:cNvSpPr>
              <p:nvPr/>
            </p:nvSpPr>
            <p:spPr bwMode="auto">
              <a:xfrm>
                <a:off x="3760287"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50"/>
              <p:cNvSpPr>
                <a:spLocks noChangeArrowheads="1"/>
              </p:cNvSpPr>
              <p:nvPr/>
            </p:nvSpPr>
            <p:spPr bwMode="auto">
              <a:xfrm>
                <a:off x="2952928"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51"/>
              <p:cNvSpPr>
                <a:spLocks noChangeArrowheads="1"/>
              </p:cNvSpPr>
              <p:nvPr/>
            </p:nvSpPr>
            <p:spPr bwMode="auto">
              <a:xfrm>
                <a:off x="3223801"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52"/>
              <p:cNvSpPr>
                <a:spLocks noChangeArrowheads="1"/>
              </p:cNvSpPr>
              <p:nvPr/>
            </p:nvSpPr>
            <p:spPr bwMode="auto">
              <a:xfrm>
                <a:off x="3490729"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53"/>
              <p:cNvSpPr>
                <a:spLocks noChangeArrowheads="1"/>
              </p:cNvSpPr>
              <p:nvPr/>
            </p:nvSpPr>
            <p:spPr bwMode="auto">
              <a:xfrm>
                <a:off x="3760287"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54"/>
              <p:cNvSpPr>
                <a:spLocks noChangeArrowheads="1"/>
              </p:cNvSpPr>
              <p:nvPr/>
            </p:nvSpPr>
            <p:spPr bwMode="auto">
              <a:xfrm>
                <a:off x="2952928"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55"/>
              <p:cNvSpPr>
                <a:spLocks noChangeArrowheads="1"/>
              </p:cNvSpPr>
              <p:nvPr/>
            </p:nvSpPr>
            <p:spPr bwMode="auto">
              <a:xfrm>
                <a:off x="3760287"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56"/>
              <p:cNvSpPr>
                <a:spLocks noChangeArrowheads="1"/>
              </p:cNvSpPr>
              <p:nvPr/>
            </p:nvSpPr>
            <p:spPr bwMode="auto">
              <a:xfrm>
                <a:off x="3378961" y="5677205"/>
                <a:ext cx="45890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57"/>
              <p:cNvSpPr>
                <a:spLocks noChangeArrowheads="1"/>
              </p:cNvSpPr>
              <p:nvPr/>
            </p:nvSpPr>
            <p:spPr bwMode="auto">
              <a:xfrm>
                <a:off x="1388177" y="4829083"/>
                <a:ext cx="1188685" cy="2031547"/>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58"/>
              <p:cNvSpPr>
                <a:spLocks noChangeArrowheads="1"/>
              </p:cNvSpPr>
              <p:nvPr/>
            </p:nvSpPr>
            <p:spPr bwMode="auto">
              <a:xfrm>
                <a:off x="1329005" y="4783061"/>
                <a:ext cx="1307027"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59"/>
              <p:cNvSpPr>
                <a:spLocks noChangeArrowheads="1"/>
              </p:cNvSpPr>
              <p:nvPr/>
            </p:nvSpPr>
            <p:spPr bwMode="auto">
              <a:xfrm>
                <a:off x="1499944" y="5499691"/>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60"/>
              <p:cNvSpPr>
                <a:spLocks noChangeArrowheads="1"/>
              </p:cNvSpPr>
              <p:nvPr/>
            </p:nvSpPr>
            <p:spPr bwMode="auto">
              <a:xfrm>
                <a:off x="1499944" y="5499691"/>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61"/>
              <p:cNvSpPr>
                <a:spLocks noChangeArrowheads="1"/>
              </p:cNvSpPr>
              <p:nvPr/>
            </p:nvSpPr>
            <p:spPr bwMode="auto">
              <a:xfrm>
                <a:off x="1766873" y="5499691"/>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62"/>
              <p:cNvSpPr>
                <a:spLocks noChangeArrowheads="1"/>
              </p:cNvSpPr>
              <p:nvPr/>
            </p:nvSpPr>
            <p:spPr bwMode="auto">
              <a:xfrm>
                <a:off x="2036430" y="5499691"/>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63"/>
              <p:cNvSpPr>
                <a:spLocks noChangeArrowheads="1"/>
              </p:cNvSpPr>
              <p:nvPr/>
            </p:nvSpPr>
            <p:spPr bwMode="auto">
              <a:xfrm>
                <a:off x="1766873"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64"/>
              <p:cNvSpPr>
                <a:spLocks noChangeArrowheads="1"/>
              </p:cNvSpPr>
              <p:nvPr/>
            </p:nvSpPr>
            <p:spPr bwMode="auto">
              <a:xfrm>
                <a:off x="2036430"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65"/>
              <p:cNvSpPr>
                <a:spLocks noChangeArrowheads="1"/>
              </p:cNvSpPr>
              <p:nvPr/>
            </p:nvSpPr>
            <p:spPr bwMode="auto">
              <a:xfrm>
                <a:off x="2303359" y="5499691"/>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66"/>
              <p:cNvSpPr>
                <a:spLocks noChangeArrowheads="1"/>
              </p:cNvSpPr>
              <p:nvPr/>
            </p:nvSpPr>
            <p:spPr bwMode="auto">
              <a:xfrm>
                <a:off x="1499944" y="5766619"/>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67"/>
              <p:cNvSpPr>
                <a:spLocks noChangeArrowheads="1"/>
              </p:cNvSpPr>
              <p:nvPr/>
            </p:nvSpPr>
            <p:spPr bwMode="auto">
              <a:xfrm>
                <a:off x="1766873"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68"/>
              <p:cNvSpPr>
                <a:spLocks noChangeArrowheads="1"/>
              </p:cNvSpPr>
              <p:nvPr/>
            </p:nvSpPr>
            <p:spPr bwMode="auto">
              <a:xfrm>
                <a:off x="2036430"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69"/>
              <p:cNvSpPr>
                <a:spLocks noChangeArrowheads="1"/>
              </p:cNvSpPr>
              <p:nvPr/>
            </p:nvSpPr>
            <p:spPr bwMode="auto">
              <a:xfrm>
                <a:off x="2303359" y="5766619"/>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70"/>
              <p:cNvSpPr>
                <a:spLocks noChangeArrowheads="1"/>
              </p:cNvSpPr>
              <p:nvPr/>
            </p:nvSpPr>
            <p:spPr bwMode="auto">
              <a:xfrm>
                <a:off x="1499944"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71"/>
              <p:cNvSpPr>
                <a:spLocks noChangeArrowheads="1"/>
              </p:cNvSpPr>
              <p:nvPr/>
            </p:nvSpPr>
            <p:spPr bwMode="auto">
              <a:xfrm>
                <a:off x="1766873"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72"/>
              <p:cNvSpPr>
                <a:spLocks noChangeArrowheads="1"/>
              </p:cNvSpPr>
              <p:nvPr/>
            </p:nvSpPr>
            <p:spPr bwMode="auto">
              <a:xfrm>
                <a:off x="2036430"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73"/>
              <p:cNvSpPr>
                <a:spLocks noChangeArrowheads="1"/>
              </p:cNvSpPr>
              <p:nvPr/>
            </p:nvSpPr>
            <p:spPr bwMode="auto">
              <a:xfrm>
                <a:off x="2303359" y="6037492"/>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74"/>
              <p:cNvSpPr>
                <a:spLocks noChangeArrowheads="1"/>
              </p:cNvSpPr>
              <p:nvPr/>
            </p:nvSpPr>
            <p:spPr bwMode="auto">
              <a:xfrm>
                <a:off x="1499944"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75"/>
              <p:cNvSpPr>
                <a:spLocks noChangeArrowheads="1"/>
              </p:cNvSpPr>
              <p:nvPr/>
            </p:nvSpPr>
            <p:spPr bwMode="auto">
              <a:xfrm>
                <a:off x="1766873"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76"/>
              <p:cNvSpPr>
                <a:spLocks noChangeArrowheads="1"/>
              </p:cNvSpPr>
              <p:nvPr/>
            </p:nvSpPr>
            <p:spPr bwMode="auto">
              <a:xfrm>
                <a:off x="2036430"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77"/>
              <p:cNvSpPr>
                <a:spLocks noChangeArrowheads="1"/>
              </p:cNvSpPr>
              <p:nvPr/>
            </p:nvSpPr>
            <p:spPr bwMode="auto">
              <a:xfrm>
                <a:off x="2303359" y="630442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78"/>
              <p:cNvSpPr>
                <a:spLocks noChangeArrowheads="1"/>
              </p:cNvSpPr>
              <p:nvPr/>
            </p:nvSpPr>
            <p:spPr bwMode="auto">
              <a:xfrm>
                <a:off x="1499944"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79"/>
              <p:cNvSpPr>
                <a:spLocks noChangeArrowheads="1"/>
              </p:cNvSpPr>
              <p:nvPr/>
            </p:nvSpPr>
            <p:spPr bwMode="auto">
              <a:xfrm>
                <a:off x="2303359" y="6037492"/>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80"/>
              <p:cNvSpPr>
                <a:spLocks noChangeArrowheads="1"/>
              </p:cNvSpPr>
              <p:nvPr/>
            </p:nvSpPr>
            <p:spPr bwMode="auto">
              <a:xfrm>
                <a:off x="2303359" y="5766619"/>
                <a:ext cx="156476" cy="788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81"/>
              <p:cNvSpPr>
                <a:spLocks noChangeArrowheads="1"/>
              </p:cNvSpPr>
              <p:nvPr/>
            </p:nvSpPr>
            <p:spPr bwMode="auto">
              <a:xfrm>
                <a:off x="1499944" y="4959260"/>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82"/>
              <p:cNvSpPr>
                <a:spLocks noChangeArrowheads="1"/>
              </p:cNvSpPr>
              <p:nvPr/>
            </p:nvSpPr>
            <p:spPr bwMode="auto">
              <a:xfrm>
                <a:off x="1499944" y="4959260"/>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83"/>
              <p:cNvSpPr>
                <a:spLocks noChangeArrowheads="1"/>
              </p:cNvSpPr>
              <p:nvPr/>
            </p:nvSpPr>
            <p:spPr bwMode="auto">
              <a:xfrm>
                <a:off x="1766873" y="495926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84"/>
              <p:cNvSpPr>
                <a:spLocks noChangeArrowheads="1"/>
              </p:cNvSpPr>
              <p:nvPr/>
            </p:nvSpPr>
            <p:spPr bwMode="auto">
              <a:xfrm>
                <a:off x="2036430" y="495926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85"/>
              <p:cNvSpPr>
                <a:spLocks noChangeArrowheads="1"/>
              </p:cNvSpPr>
              <p:nvPr/>
            </p:nvSpPr>
            <p:spPr bwMode="auto">
              <a:xfrm>
                <a:off x="2303359" y="495926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86"/>
              <p:cNvSpPr>
                <a:spLocks noChangeArrowheads="1"/>
              </p:cNvSpPr>
              <p:nvPr/>
            </p:nvSpPr>
            <p:spPr bwMode="auto">
              <a:xfrm>
                <a:off x="1499944" y="5230133"/>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87"/>
              <p:cNvSpPr>
                <a:spLocks noChangeArrowheads="1"/>
              </p:cNvSpPr>
              <p:nvPr/>
            </p:nvSpPr>
            <p:spPr bwMode="auto">
              <a:xfrm>
                <a:off x="1766873"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88"/>
              <p:cNvSpPr>
                <a:spLocks noChangeArrowheads="1"/>
              </p:cNvSpPr>
              <p:nvPr/>
            </p:nvSpPr>
            <p:spPr bwMode="auto">
              <a:xfrm>
                <a:off x="2036430"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89"/>
              <p:cNvSpPr>
                <a:spLocks noChangeArrowheads="1"/>
              </p:cNvSpPr>
              <p:nvPr/>
            </p:nvSpPr>
            <p:spPr bwMode="auto">
              <a:xfrm>
                <a:off x="2303359" y="5230133"/>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90"/>
              <p:cNvSpPr>
                <a:spLocks noChangeArrowheads="1"/>
              </p:cNvSpPr>
              <p:nvPr/>
            </p:nvSpPr>
            <p:spPr bwMode="auto">
              <a:xfrm>
                <a:off x="2303359" y="5230133"/>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91"/>
              <p:cNvSpPr>
                <a:spLocks noChangeArrowheads="1"/>
              </p:cNvSpPr>
              <p:nvPr/>
            </p:nvSpPr>
            <p:spPr bwMode="auto">
              <a:xfrm>
                <a:off x="1582784" y="4596343"/>
                <a:ext cx="14332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92"/>
              <p:cNvSpPr>
                <a:spLocks noChangeArrowheads="1"/>
              </p:cNvSpPr>
              <p:nvPr/>
            </p:nvSpPr>
            <p:spPr bwMode="auto">
              <a:xfrm>
                <a:off x="1773447" y="4596343"/>
                <a:ext cx="142011"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93"/>
              <p:cNvSpPr>
                <a:spLocks noChangeArrowheads="1"/>
              </p:cNvSpPr>
              <p:nvPr/>
            </p:nvSpPr>
            <p:spPr bwMode="auto">
              <a:xfrm>
                <a:off x="1030519" y="6783050"/>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94"/>
              <p:cNvSpPr>
                <a:spLocks noChangeArrowheads="1"/>
              </p:cNvSpPr>
              <p:nvPr/>
            </p:nvSpPr>
            <p:spPr bwMode="auto">
              <a:xfrm>
                <a:off x="2303359" y="6783050"/>
                <a:ext cx="649569"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701466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8"/>
                                        </p:tgtEl>
                                      </p:cBhvr>
                                    </p:animEffect>
                                    <p:set>
                                      <p:cBhvr>
                                        <p:cTn id="10" dur="1" fill="hold">
                                          <p:stCondLst>
                                            <p:cond delay="499"/>
                                          </p:stCondLst>
                                        </p:cTn>
                                        <p:tgtEl>
                                          <p:spTgt spid="30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03"/>
                                        </p:tgtEl>
                                      </p:cBhvr>
                                    </p:animEffect>
                                    <p:set>
                                      <p:cBhvr>
                                        <p:cTn id="13" dur="1" fill="hold">
                                          <p:stCondLst>
                                            <p:cond delay="499"/>
                                          </p:stCondLst>
                                        </p:cTn>
                                        <p:tgtEl>
                                          <p:spTgt spid="303"/>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5"/>
                                        </p:tgtEl>
                                        <p:attrNameLst>
                                          <p:attrName>style.visibility</p:attrName>
                                        </p:attrNameLst>
                                      </p:cBhvr>
                                      <p:to>
                                        <p:strVal val="visible"/>
                                      </p:to>
                                    </p:set>
                                    <p:animEffect transition="in" filter="fade">
                                      <p:cBhvr>
                                        <p:cTn id="20" dur="500"/>
                                        <p:tgtEl>
                                          <p:spTgt spid="19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2"/>
                                        </p:tgtEl>
                                        <p:attrNameLst>
                                          <p:attrName>style.visibility</p:attrName>
                                        </p:attrNameLst>
                                      </p:cBhvr>
                                      <p:to>
                                        <p:strVal val="visible"/>
                                      </p:to>
                                    </p:set>
                                    <p:animEffect transition="in" filter="fade">
                                      <p:cBhvr>
                                        <p:cTn id="24" dur="500"/>
                                        <p:tgtEl>
                                          <p:spTgt spid="13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p:cNvSpPr/>
          <p:nvPr/>
        </p:nvSpPr>
        <p:spPr bwMode="auto">
          <a:xfrm>
            <a:off x="6018822" y="2643252"/>
            <a:ext cx="2813225" cy="1667705"/>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12596" y="2636540"/>
            <a:ext cx="2813225" cy="1674418"/>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412595" y="1942390"/>
            <a:ext cx="11206976" cy="2465061"/>
            <a:chOff x="412595" y="1942390"/>
            <a:chExt cx="11206976" cy="2465061"/>
          </a:xfrm>
        </p:grpSpPr>
        <p:grpSp>
          <p:nvGrpSpPr>
            <p:cNvPr id="161" name="Group 160"/>
            <p:cNvGrpSpPr/>
            <p:nvPr/>
          </p:nvGrpSpPr>
          <p:grpSpPr>
            <a:xfrm>
              <a:off x="412595" y="4283366"/>
              <a:ext cx="11206974" cy="124085"/>
              <a:chOff x="142173" y="6674386"/>
              <a:chExt cx="12192000" cy="352244"/>
            </a:xfrm>
          </p:grpSpPr>
          <p:sp>
            <p:nvSpPr>
              <p:cNvPr id="162" name="Rectangle 161"/>
              <p:cNvSpPr/>
              <p:nvPr/>
            </p:nvSpPr>
            <p:spPr bwMode="auto">
              <a:xfrm>
                <a:off x="142173" y="6674386"/>
                <a:ext cx="3070718" cy="35224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3212891" y="6674386"/>
                <a:ext cx="3035506" cy="352244"/>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7" name="Rectangle 166"/>
              <p:cNvSpPr/>
              <p:nvPr/>
            </p:nvSpPr>
            <p:spPr bwMode="auto">
              <a:xfrm>
                <a:off x="6248398" y="6674386"/>
                <a:ext cx="3037774" cy="3522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9286173" y="6674386"/>
                <a:ext cx="3048000" cy="352244"/>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412595" y="1942390"/>
              <a:ext cx="11206976" cy="2068844"/>
              <a:chOff x="-1" y="1920017"/>
              <a:chExt cx="9753601" cy="2141309"/>
            </a:xfrm>
          </p:grpSpPr>
          <p:sp>
            <p:nvSpPr>
              <p:cNvPr id="3" name="Rectangle 2"/>
              <p:cNvSpPr/>
              <p:nvPr/>
            </p:nvSpPr>
            <p:spPr bwMode="auto">
              <a:xfrm>
                <a:off x="-1" y="1920018"/>
                <a:ext cx="2438400" cy="72054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Increased security</a:t>
                </a:r>
              </a:p>
            </p:txBody>
          </p:sp>
          <p:sp>
            <p:nvSpPr>
              <p:cNvPr id="4" name="Rectangle 3"/>
              <p:cNvSpPr/>
              <p:nvPr/>
            </p:nvSpPr>
            <p:spPr bwMode="auto">
              <a:xfrm>
                <a:off x="2438399" y="1920018"/>
                <a:ext cx="2438400" cy="720546"/>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HSM protected keys</a:t>
                </a:r>
              </a:p>
            </p:txBody>
          </p:sp>
          <p:sp>
            <p:nvSpPr>
              <p:cNvPr id="5" name="Rectangle 4"/>
              <p:cNvSpPr/>
              <p:nvPr/>
            </p:nvSpPr>
            <p:spPr bwMode="auto">
              <a:xfrm>
                <a:off x="4876799" y="1920018"/>
                <a:ext cx="2438400" cy="7205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Compliance</a:t>
                </a:r>
              </a:p>
            </p:txBody>
          </p:sp>
          <p:sp>
            <p:nvSpPr>
              <p:cNvPr id="7" name="Rectangle 6"/>
              <p:cNvSpPr/>
              <p:nvPr/>
            </p:nvSpPr>
            <p:spPr bwMode="auto">
              <a:xfrm>
                <a:off x="7315200" y="1920017"/>
                <a:ext cx="2438400" cy="720546"/>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rgbClr val="FFFFFF"/>
                    </a:solidFill>
                  </a:rPr>
                  <a:t>Monitoring</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 y="2640562"/>
                <a:ext cx="2438400" cy="1420764"/>
              </a:xfrm>
              <a:prstGeom prst="rect">
                <a:avLst/>
              </a:prstGeom>
              <a:noFill/>
            </p:spPr>
            <p:txBody>
              <a:bodyPr wrap="square" lIns="182880" tIns="146304" rIns="182880" bIns="146304" rtlCol="0">
                <a:spAutoFit/>
              </a:bodyPr>
              <a:lstStyle/>
              <a:p>
                <a:r>
                  <a:rPr lang="en-US" sz="1400" dirty="0">
                    <a:solidFill>
                      <a:srgbClr val="505050"/>
                    </a:solidFill>
                  </a:rPr>
                  <a:t>Encrypt keys and small secrets like passwords using keys </a:t>
                </a:r>
                <a:r>
                  <a:rPr lang="en-US" sz="1400" dirty="0" smtClean="0">
                    <a:solidFill>
                      <a:srgbClr val="505050"/>
                    </a:solidFill>
                  </a:rPr>
                  <a:t>protected by </a:t>
                </a:r>
                <a:r>
                  <a:rPr lang="en-US" sz="1400" dirty="0">
                    <a:solidFill>
                      <a:srgbClr val="505050"/>
                    </a:solidFill>
                  </a:rPr>
                  <a:t>tightly controlled and monitored Hardware Security Modules (HSMs)</a:t>
                </a:r>
                <a:endParaRPr lang="en-US" sz="1400" dirty="0">
                  <a:gradFill>
                    <a:gsLst>
                      <a:gs pos="2917">
                        <a:srgbClr val="505050"/>
                      </a:gs>
                      <a:gs pos="30000">
                        <a:srgbClr val="505050"/>
                      </a:gs>
                    </a:gsLst>
                    <a:lin ang="5400000" scaled="0"/>
                  </a:gradFill>
                </a:endParaRPr>
              </a:p>
            </p:txBody>
          </p:sp>
          <p:sp>
            <p:nvSpPr>
              <p:cNvPr id="10" name="TextBox 9"/>
              <p:cNvSpPr txBox="1"/>
              <p:nvPr/>
            </p:nvSpPr>
            <p:spPr>
              <a:xfrm>
                <a:off x="2438398" y="2640562"/>
                <a:ext cx="2438400" cy="1197774"/>
              </a:xfrm>
              <a:prstGeom prst="rect">
                <a:avLst/>
              </a:prstGeom>
              <a:noFill/>
            </p:spPr>
            <p:txBody>
              <a:bodyPr wrap="square" lIns="182880" tIns="146304" rIns="182880" bIns="146304" rtlCol="0">
                <a:spAutoFit/>
              </a:bodyPr>
              <a:lstStyle/>
              <a:p>
                <a:r>
                  <a:rPr lang="en-US" sz="1400" dirty="0">
                    <a:solidFill>
                      <a:schemeClr val="bg1"/>
                    </a:solidFill>
                  </a:rPr>
                  <a:t>Import or generate your keys in HSMs for added assurance </a:t>
                </a:r>
                <a:r>
                  <a:rPr lang="en-US" sz="1400" dirty="0" smtClean="0">
                    <a:solidFill>
                      <a:schemeClr val="bg1"/>
                    </a:solidFill>
                  </a:rPr>
                  <a:t>– so that keys stay within </a:t>
                </a:r>
                <a:r>
                  <a:rPr lang="en-US" sz="1400" dirty="0">
                    <a:solidFill>
                      <a:schemeClr val="bg1"/>
                    </a:solidFill>
                  </a:rPr>
                  <a:t>the HSM boundary</a:t>
                </a:r>
              </a:p>
            </p:txBody>
          </p:sp>
          <p:sp>
            <p:nvSpPr>
              <p:cNvPr id="11" name="TextBox 10"/>
              <p:cNvSpPr txBox="1"/>
              <p:nvPr/>
            </p:nvSpPr>
            <p:spPr>
              <a:xfrm>
                <a:off x="4876799" y="2640562"/>
                <a:ext cx="2438399" cy="1420764"/>
              </a:xfrm>
              <a:prstGeom prst="rect">
                <a:avLst/>
              </a:prstGeom>
              <a:noFill/>
            </p:spPr>
            <p:txBody>
              <a:bodyPr wrap="square" lIns="182880" tIns="146304" rIns="182880" bIns="146304" rtlCol="0">
                <a:spAutoFit/>
              </a:bodyPr>
              <a:lstStyle>
                <a:defPPr>
                  <a:defRPr lang="en-US"/>
                </a:defPPr>
                <a:lvl1pPr>
                  <a:lnSpc>
                    <a:spcPct val="90000"/>
                  </a:lnSpc>
                  <a:defRPr sz="1400"/>
                </a:lvl1pPr>
              </a:lstStyle>
              <a:p>
                <a:pPr>
                  <a:lnSpc>
                    <a:spcPct val="100000"/>
                  </a:lnSpc>
                </a:pPr>
                <a:r>
                  <a:rPr lang="en-US" dirty="0">
                    <a:solidFill>
                      <a:srgbClr val="505050"/>
                    </a:solidFill>
                  </a:rPr>
                  <a:t>Comply with regulatory standards for secure key management, including the US Government FIPS </a:t>
                </a:r>
                <a:r>
                  <a:rPr lang="en-US" dirty="0" smtClean="0">
                    <a:solidFill>
                      <a:srgbClr val="505050"/>
                    </a:solidFill>
                  </a:rPr>
                  <a:t>140-2 Level 2 and Common Criteria EAL 4+</a:t>
                </a:r>
                <a:endParaRPr lang="en-US" dirty="0">
                  <a:solidFill>
                    <a:srgbClr val="505050"/>
                  </a:solidFill>
                </a:endParaRPr>
              </a:p>
            </p:txBody>
          </p:sp>
          <p:sp>
            <p:nvSpPr>
              <p:cNvPr id="13" name="TextBox 12"/>
              <p:cNvSpPr txBox="1"/>
              <p:nvPr/>
            </p:nvSpPr>
            <p:spPr>
              <a:xfrm>
                <a:off x="7315198" y="2640562"/>
                <a:ext cx="2438400" cy="1309270"/>
              </a:xfrm>
              <a:prstGeom prst="rect">
                <a:avLst/>
              </a:prstGeom>
              <a:noFill/>
            </p:spPr>
            <p:txBody>
              <a:bodyPr wrap="square" lIns="182880" tIns="146304" rIns="182880" bIns="146304" rtlCol="0">
                <a:spAutoFit/>
              </a:bodyPr>
              <a:lstStyle>
                <a:defPPr>
                  <a:defRPr lang="en-US"/>
                </a:defPPr>
                <a:lvl1pPr>
                  <a:lnSpc>
                    <a:spcPct val="90000"/>
                  </a:lnSpc>
                  <a:defRPr sz="1400"/>
                </a:lvl1pPr>
              </a:lstStyle>
              <a:p>
                <a:r>
                  <a:rPr lang="en-US" dirty="0">
                    <a:solidFill>
                      <a:schemeClr val="bg1"/>
                    </a:solidFill>
                  </a:rPr>
                  <a:t>Monitor and audit key use through Azure logging – pipe logs into HDInsight or your SIEM for additional analysis (coming soon)</a:t>
                </a:r>
              </a:p>
            </p:txBody>
          </p:sp>
        </p:grpSp>
      </p:grpSp>
      <p:grpSp>
        <p:nvGrpSpPr>
          <p:cNvPr id="15" name="Group 14"/>
          <p:cNvGrpSpPr/>
          <p:nvPr/>
        </p:nvGrpSpPr>
        <p:grpSpPr>
          <a:xfrm>
            <a:off x="5446143" y="4210147"/>
            <a:ext cx="4562419" cy="2811678"/>
            <a:chOff x="6500851" y="3483227"/>
            <a:chExt cx="5854620" cy="3608021"/>
          </a:xfrm>
        </p:grpSpPr>
        <p:sp>
          <p:nvSpPr>
            <p:cNvPr id="163" name="Freeform 25"/>
            <p:cNvSpPr>
              <a:spLocks/>
            </p:cNvSpPr>
            <p:nvPr/>
          </p:nvSpPr>
          <p:spPr bwMode="auto">
            <a:xfrm>
              <a:off x="6500851" y="3483227"/>
              <a:ext cx="5854620" cy="3608021"/>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tx2">
                <a:lumMod val="10000"/>
                <a:lumOff val="90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B0F0"/>
                </a:solidFill>
              </a:endParaRPr>
            </a:p>
          </p:txBody>
        </p:sp>
        <p:grpSp>
          <p:nvGrpSpPr>
            <p:cNvPr id="14" name="Group 13"/>
            <p:cNvGrpSpPr/>
            <p:nvPr/>
          </p:nvGrpSpPr>
          <p:grpSpPr>
            <a:xfrm>
              <a:off x="7670204" y="4209878"/>
              <a:ext cx="3045152" cy="1992958"/>
              <a:chOff x="7670204" y="4209878"/>
              <a:chExt cx="3045152" cy="1992958"/>
            </a:xfrm>
          </p:grpSpPr>
          <p:grpSp>
            <p:nvGrpSpPr>
              <p:cNvPr id="131" name="Group 130"/>
              <p:cNvGrpSpPr/>
              <p:nvPr/>
            </p:nvGrpSpPr>
            <p:grpSpPr>
              <a:xfrm>
                <a:off x="9255230" y="4209878"/>
                <a:ext cx="714147" cy="487840"/>
                <a:chOff x="10236200" y="3170238"/>
                <a:chExt cx="1062038" cy="725487"/>
              </a:xfrm>
              <a:solidFill>
                <a:schemeClr val="bg1">
                  <a:lumMod val="65000"/>
                </a:schemeClr>
              </a:solidFill>
            </p:grpSpPr>
            <p:sp>
              <p:nvSpPr>
                <p:cNvPr id="132" name="Freeform 131"/>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Freeform 132"/>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Freeform 133"/>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Freeform 134"/>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Freeform 135"/>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7" name="Freeform 136"/>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8" name="Freeform 137"/>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9" name="Freeform 138"/>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0" name="Freeform 139"/>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1" name="Freeform 140"/>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2" name="Freeform 141"/>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Freeform 142"/>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143"/>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144"/>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6" name="Freeform 145"/>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7" name="Freeform 146"/>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8" name="Freeform 147"/>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9" name="Freeform 148"/>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0" name="Freeform 149"/>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1" name="Freeform 150"/>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2" name="Freeform 151"/>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152"/>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4" name="Freeform 153"/>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5" name="Freeform 154"/>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6" name="Freeform 155"/>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7" name="Freeform 156"/>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8" name="Freeform 157"/>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9" name="Freeform 158"/>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0" name="Freeform 159"/>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64" name="Group 63"/>
              <p:cNvGrpSpPr/>
              <p:nvPr/>
            </p:nvGrpSpPr>
            <p:grpSpPr>
              <a:xfrm>
                <a:off x="7670204" y="4435870"/>
                <a:ext cx="1728555" cy="1181597"/>
                <a:chOff x="7824788" y="2765425"/>
                <a:chExt cx="1971675" cy="1347788"/>
              </a:xfrm>
              <a:solidFill>
                <a:schemeClr val="accent6"/>
              </a:solidFill>
            </p:grpSpPr>
            <p:sp>
              <p:nvSpPr>
                <p:cNvPr id="65" name="Freeform 34"/>
                <p:cNvSpPr>
                  <a:spLocks/>
                </p:cNvSpPr>
                <p:nvPr/>
              </p:nvSpPr>
              <p:spPr bwMode="auto">
                <a:xfrm>
                  <a:off x="8831263"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Freeform 35"/>
                <p:cNvSpPr>
                  <a:spLocks/>
                </p:cNvSpPr>
                <p:nvPr/>
              </p:nvSpPr>
              <p:spPr bwMode="auto">
                <a:xfrm>
                  <a:off x="9220200" y="38020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8" y="23"/>
                        <a:pt x="15" y="25"/>
                        <a:pt x="12" y="26"/>
                      </a:cubicBezTo>
                      <a:cubicBezTo>
                        <a:pt x="8" y="28"/>
                        <a:pt x="4" y="29"/>
                        <a:pt x="0" y="30"/>
                      </a:cubicBezTo>
                      <a:cubicBezTo>
                        <a:pt x="0" y="16"/>
                        <a:pt x="0" y="16"/>
                        <a:pt x="0" y="16"/>
                      </a:cubicBezTo>
                      <a:cubicBezTo>
                        <a:pt x="2"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Freeform 36"/>
                <p:cNvSpPr>
                  <a:spLocks noEditPoints="1"/>
                </p:cNvSpPr>
                <p:nvPr/>
              </p:nvSpPr>
              <p:spPr bwMode="auto">
                <a:xfrm>
                  <a:off x="8988425" y="3798888"/>
                  <a:ext cx="207963" cy="314325"/>
                </a:xfrm>
                <a:custGeom>
                  <a:avLst/>
                  <a:gdLst>
                    <a:gd name="T0" fmla="*/ 35 w 73"/>
                    <a:gd name="T1" fmla="*/ 110 h 110"/>
                    <a:gd name="T2" fmla="*/ 9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8 w 73"/>
                    <a:gd name="T19" fmla="*/ 57 h 110"/>
                    <a:gd name="T20" fmla="*/ 37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6" y="106"/>
                        <a:pt x="9" y="97"/>
                      </a:cubicBezTo>
                      <a:cubicBezTo>
                        <a:pt x="3" y="88"/>
                        <a:pt x="0" y="74"/>
                        <a:pt x="0" y="57"/>
                      </a:cubicBezTo>
                      <a:cubicBezTo>
                        <a:pt x="0" y="38"/>
                        <a:pt x="3" y="24"/>
                        <a:pt x="10" y="14"/>
                      </a:cubicBezTo>
                      <a:cubicBezTo>
                        <a:pt x="16" y="5"/>
                        <a:pt x="26" y="0"/>
                        <a:pt x="38" y="0"/>
                      </a:cubicBezTo>
                      <a:cubicBezTo>
                        <a:pt x="61" y="0"/>
                        <a:pt x="73" y="18"/>
                        <a:pt x="73" y="55"/>
                      </a:cubicBezTo>
                      <a:cubicBezTo>
                        <a:pt x="73" y="73"/>
                        <a:pt x="70" y="87"/>
                        <a:pt x="63" y="96"/>
                      </a:cubicBezTo>
                      <a:cubicBezTo>
                        <a:pt x="57" y="106"/>
                        <a:pt x="47" y="110"/>
                        <a:pt x="35" y="110"/>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Freeform 37"/>
                <p:cNvSpPr>
                  <a:spLocks noEditPoints="1"/>
                </p:cNvSpPr>
                <p:nvPr/>
              </p:nvSpPr>
              <p:spPr bwMode="auto">
                <a:xfrm>
                  <a:off x="9377363" y="3798888"/>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4"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5"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Freeform 38"/>
                <p:cNvSpPr>
                  <a:spLocks/>
                </p:cNvSpPr>
                <p:nvPr/>
              </p:nvSpPr>
              <p:spPr bwMode="auto">
                <a:xfrm>
                  <a:off x="8040688"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39"/>
                <p:cNvSpPr>
                  <a:spLocks/>
                </p:cNvSpPr>
                <p:nvPr/>
              </p:nvSpPr>
              <p:spPr bwMode="auto">
                <a:xfrm>
                  <a:off x="82153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Freeform 40"/>
                <p:cNvSpPr>
                  <a:spLocks/>
                </p:cNvSpPr>
                <p:nvPr/>
              </p:nvSpPr>
              <p:spPr bwMode="auto">
                <a:xfrm>
                  <a:off x="8372475"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Freeform 41"/>
                <p:cNvSpPr>
                  <a:spLocks/>
                </p:cNvSpPr>
                <p:nvPr/>
              </p:nvSpPr>
              <p:spPr bwMode="auto">
                <a:xfrm>
                  <a:off x="85328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Freeform 42"/>
                <p:cNvSpPr>
                  <a:spLocks/>
                </p:cNvSpPr>
                <p:nvPr/>
              </p:nvSpPr>
              <p:spPr bwMode="auto">
                <a:xfrm>
                  <a:off x="9428163" y="34591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Freeform 43"/>
                <p:cNvSpPr>
                  <a:spLocks/>
                </p:cNvSpPr>
                <p:nvPr/>
              </p:nvSpPr>
              <p:spPr bwMode="auto">
                <a:xfrm>
                  <a:off x="7824788"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Freeform 44"/>
                <p:cNvSpPr>
                  <a:spLocks/>
                </p:cNvSpPr>
                <p:nvPr/>
              </p:nvSpPr>
              <p:spPr bwMode="auto">
                <a:xfrm>
                  <a:off x="8426450"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10"/>
                      </a:cubicBezTo>
                      <a:cubicBezTo>
                        <a:pt x="19" y="8"/>
                        <a:pt x="21" y="7"/>
                        <a:pt x="24" y="5"/>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Freeform 45"/>
                <p:cNvSpPr>
                  <a:spLocks noEditPoints="1"/>
                </p:cNvSpPr>
                <p:nvPr/>
              </p:nvSpPr>
              <p:spPr bwMode="auto">
                <a:xfrm>
                  <a:off x="8197850" y="3798888"/>
                  <a:ext cx="207963" cy="314325"/>
                </a:xfrm>
                <a:custGeom>
                  <a:avLst/>
                  <a:gdLst>
                    <a:gd name="T0" fmla="*/ 35 w 73"/>
                    <a:gd name="T1" fmla="*/ 110 h 110"/>
                    <a:gd name="T2" fmla="*/ 9 w 73"/>
                    <a:gd name="T3" fmla="*/ 97 h 110"/>
                    <a:gd name="T4" fmla="*/ 0 w 73"/>
                    <a:gd name="T5" fmla="*/ 57 h 110"/>
                    <a:gd name="T6" fmla="*/ 9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7 w 73"/>
                    <a:gd name="T19" fmla="*/ 57 h 110"/>
                    <a:gd name="T20" fmla="*/ 36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5" y="106"/>
                        <a:pt x="9" y="97"/>
                      </a:cubicBezTo>
                      <a:cubicBezTo>
                        <a:pt x="3" y="88"/>
                        <a:pt x="0" y="74"/>
                        <a:pt x="0" y="57"/>
                      </a:cubicBezTo>
                      <a:cubicBezTo>
                        <a:pt x="0" y="38"/>
                        <a:pt x="3" y="24"/>
                        <a:pt x="9" y="14"/>
                      </a:cubicBezTo>
                      <a:cubicBezTo>
                        <a:pt x="16" y="5"/>
                        <a:pt x="25" y="0"/>
                        <a:pt x="38" y="0"/>
                      </a:cubicBezTo>
                      <a:cubicBezTo>
                        <a:pt x="61" y="0"/>
                        <a:pt x="73" y="18"/>
                        <a:pt x="73" y="55"/>
                      </a:cubicBezTo>
                      <a:cubicBezTo>
                        <a:pt x="73" y="73"/>
                        <a:pt x="70" y="87"/>
                        <a:pt x="63" y="96"/>
                      </a:cubicBezTo>
                      <a:cubicBezTo>
                        <a:pt x="56" y="106"/>
                        <a:pt x="47" y="110"/>
                        <a:pt x="35" y="110"/>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46"/>
                <p:cNvSpPr>
                  <a:spLocks noEditPoints="1"/>
                </p:cNvSpPr>
                <p:nvPr/>
              </p:nvSpPr>
              <p:spPr bwMode="auto">
                <a:xfrm>
                  <a:off x="7972425" y="3452813"/>
                  <a:ext cx="207963"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47"/>
                <p:cNvSpPr>
                  <a:spLocks noEditPoints="1"/>
                </p:cNvSpPr>
                <p:nvPr/>
              </p:nvSpPr>
              <p:spPr bwMode="auto">
                <a:xfrm>
                  <a:off x="8691563"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Freeform 48"/>
                <p:cNvSpPr>
                  <a:spLocks noEditPoints="1"/>
                </p:cNvSpPr>
                <p:nvPr/>
              </p:nvSpPr>
              <p:spPr bwMode="auto">
                <a:xfrm>
                  <a:off x="8942388"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6"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49"/>
                <p:cNvSpPr>
                  <a:spLocks/>
                </p:cNvSpPr>
                <p:nvPr/>
              </p:nvSpPr>
              <p:spPr bwMode="auto">
                <a:xfrm>
                  <a:off x="8677275" y="2771775"/>
                  <a:ext cx="111125" cy="301625"/>
                </a:xfrm>
                <a:custGeom>
                  <a:avLst/>
                  <a:gdLst>
                    <a:gd name="T0" fmla="*/ 39 w 39"/>
                    <a:gd name="T1" fmla="*/ 0 h 106"/>
                    <a:gd name="T2" fmla="*/ 39 w 39"/>
                    <a:gd name="T3" fmla="*/ 106 h 106"/>
                    <a:gd name="T4" fmla="*/ 22 w 39"/>
                    <a:gd name="T5" fmla="*/ 106 h 106"/>
                    <a:gd name="T6" fmla="*/ 22 w 39"/>
                    <a:gd name="T7" fmla="*/ 20 h 106"/>
                    <a:gd name="T8" fmla="*/ 12 w 39"/>
                    <a:gd name="T9" fmla="*/ 26 h 106"/>
                    <a:gd name="T10" fmla="*/ 0 w 39"/>
                    <a:gd name="T11" fmla="*/ 30 h 106"/>
                    <a:gd name="T12" fmla="*/ 0 w 39"/>
                    <a:gd name="T13" fmla="*/ 16 h 106"/>
                    <a:gd name="T14" fmla="*/ 8 w 39"/>
                    <a:gd name="T15" fmla="*/ 13 h 106"/>
                    <a:gd name="T16" fmla="*/ 16 w 39"/>
                    <a:gd name="T17" fmla="*/ 9 h 106"/>
                    <a:gd name="T18" fmla="*/ 24 w 39"/>
                    <a:gd name="T19" fmla="*/ 5 h 106"/>
                    <a:gd name="T20" fmla="*/ 32 w 39"/>
                    <a:gd name="T21" fmla="*/ 0 h 106"/>
                    <a:gd name="T22" fmla="*/ 39 w 39"/>
                    <a:gd name="T2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6">
                      <a:moveTo>
                        <a:pt x="39" y="0"/>
                      </a:moveTo>
                      <a:cubicBezTo>
                        <a:pt x="39" y="106"/>
                        <a:pt x="39" y="106"/>
                        <a:pt x="39" y="106"/>
                      </a:cubicBezTo>
                      <a:cubicBezTo>
                        <a:pt x="22" y="106"/>
                        <a:pt x="22" y="106"/>
                        <a:pt x="22" y="106"/>
                      </a:cubicBezTo>
                      <a:cubicBezTo>
                        <a:pt x="22" y="20"/>
                        <a:pt x="22" y="20"/>
                        <a:pt x="22" y="20"/>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9"/>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50"/>
                <p:cNvSpPr>
                  <a:spLocks noEditPoints="1"/>
                </p:cNvSpPr>
                <p:nvPr/>
              </p:nvSpPr>
              <p:spPr bwMode="auto">
                <a:xfrm>
                  <a:off x="8837613" y="2765425"/>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4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3" y="18"/>
                        <a:pt x="73" y="55"/>
                      </a:cubicBezTo>
                      <a:cubicBezTo>
                        <a:pt x="73" y="73"/>
                        <a:pt x="70" y="87"/>
                        <a:pt x="64" y="96"/>
                      </a:cubicBezTo>
                      <a:cubicBezTo>
                        <a:pt x="57" y="106"/>
                        <a:pt x="48" y="110"/>
                        <a:pt x="36" y="110"/>
                      </a:cubicBezTo>
                      <a:close/>
                      <a:moveTo>
                        <a:pt x="37" y="14"/>
                      </a:moveTo>
                      <a:cubicBezTo>
                        <a:pt x="24" y="14"/>
                        <a:pt x="18" y="28"/>
                        <a:pt x="18" y="57"/>
                      </a:cubicBezTo>
                      <a:cubicBezTo>
                        <a:pt x="18" y="83"/>
                        <a:pt x="24" y="97"/>
                        <a:pt x="37" y="97"/>
                      </a:cubicBezTo>
                      <a:cubicBezTo>
                        <a:pt x="50"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51"/>
                <p:cNvSpPr>
                  <a:spLocks noEditPoints="1"/>
                </p:cNvSpPr>
                <p:nvPr/>
              </p:nvSpPr>
              <p:spPr bwMode="auto">
                <a:xfrm>
                  <a:off x="9088438" y="2765425"/>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4"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Freeform 52"/>
                <p:cNvSpPr>
                  <a:spLocks noEditPoints="1"/>
                </p:cNvSpPr>
                <p:nvPr/>
              </p:nvSpPr>
              <p:spPr bwMode="auto">
                <a:xfrm>
                  <a:off x="9196388" y="3452813"/>
                  <a:ext cx="209550" cy="317500"/>
                </a:xfrm>
                <a:custGeom>
                  <a:avLst/>
                  <a:gdLst>
                    <a:gd name="T0" fmla="*/ 36 w 73"/>
                    <a:gd name="T1" fmla="*/ 111 h 111"/>
                    <a:gd name="T2" fmla="*/ 10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8"/>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4"/>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Freeform 53"/>
                <p:cNvSpPr>
                  <a:spLocks noEditPoints="1"/>
                </p:cNvSpPr>
                <p:nvPr/>
              </p:nvSpPr>
              <p:spPr bwMode="auto">
                <a:xfrm>
                  <a:off x="9588500" y="3452813"/>
                  <a:ext cx="207963" cy="317500"/>
                </a:xfrm>
                <a:custGeom>
                  <a:avLst/>
                  <a:gdLst>
                    <a:gd name="T0" fmla="*/ 35 w 73"/>
                    <a:gd name="T1" fmla="*/ 111 h 111"/>
                    <a:gd name="T2" fmla="*/ 9 w 73"/>
                    <a:gd name="T3" fmla="*/ 97 h 111"/>
                    <a:gd name="T4" fmla="*/ 0 w 73"/>
                    <a:gd name="T5" fmla="*/ 58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Freeform 54"/>
                <p:cNvSpPr>
                  <a:spLocks noEditPoints="1"/>
                </p:cNvSpPr>
                <p:nvPr/>
              </p:nvSpPr>
              <p:spPr bwMode="auto">
                <a:xfrm>
                  <a:off x="8586788" y="3798888"/>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4" y="110"/>
                        <a:pt x="16" y="106"/>
                        <a:pt x="10" y="97"/>
                      </a:cubicBezTo>
                      <a:cubicBezTo>
                        <a:pt x="3" y="88"/>
                        <a:pt x="0" y="74"/>
                        <a:pt x="0" y="57"/>
                      </a:cubicBezTo>
                      <a:cubicBezTo>
                        <a:pt x="0" y="38"/>
                        <a:pt x="3" y="24"/>
                        <a:pt x="10" y="14"/>
                      </a:cubicBezTo>
                      <a:cubicBezTo>
                        <a:pt x="16" y="5"/>
                        <a:pt x="26" y="0"/>
                        <a:pt x="38" y="0"/>
                      </a:cubicBezTo>
                      <a:cubicBezTo>
                        <a:pt x="62" y="0"/>
                        <a:pt x="73" y="18"/>
                        <a:pt x="73" y="55"/>
                      </a:cubicBezTo>
                      <a:cubicBezTo>
                        <a:pt x="73" y="73"/>
                        <a:pt x="70" y="87"/>
                        <a:pt x="63" y="96"/>
                      </a:cubicBezTo>
                      <a:cubicBezTo>
                        <a:pt x="57" y="106"/>
                        <a:pt x="47" y="110"/>
                        <a:pt x="36" y="110"/>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Freeform 55"/>
                <p:cNvSpPr>
                  <a:spLocks/>
                </p:cNvSpPr>
                <p:nvPr/>
              </p:nvSpPr>
              <p:spPr bwMode="auto">
                <a:xfrm>
                  <a:off x="8831263"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3" y="11"/>
                        <a:pt x="16" y="10"/>
                      </a:cubicBezTo>
                      <a:cubicBezTo>
                        <a:pt x="19" y="9"/>
                        <a:pt x="21" y="7"/>
                        <a:pt x="24" y="6"/>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Freeform 56"/>
                <p:cNvSpPr>
                  <a:spLocks noEditPoints="1"/>
                </p:cNvSpPr>
                <p:nvPr/>
              </p:nvSpPr>
              <p:spPr bwMode="auto">
                <a:xfrm>
                  <a:off x="8988425" y="3108325"/>
                  <a:ext cx="207963" cy="315913"/>
                </a:xfrm>
                <a:custGeom>
                  <a:avLst/>
                  <a:gdLst>
                    <a:gd name="T0" fmla="*/ 35 w 73"/>
                    <a:gd name="T1" fmla="*/ 111 h 111"/>
                    <a:gd name="T2" fmla="*/ 9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7"/>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Freeform 57"/>
                <p:cNvSpPr>
                  <a:spLocks/>
                </p:cNvSpPr>
                <p:nvPr/>
              </p:nvSpPr>
              <p:spPr bwMode="auto">
                <a:xfrm>
                  <a:off x="9223375"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Freeform 58"/>
                <p:cNvSpPr>
                  <a:spLocks noEditPoints="1"/>
                </p:cNvSpPr>
                <p:nvPr/>
              </p:nvSpPr>
              <p:spPr bwMode="auto">
                <a:xfrm>
                  <a:off x="938053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0" name="Freeform 59"/>
                <p:cNvSpPr>
                  <a:spLocks/>
                </p:cNvSpPr>
                <p:nvPr/>
              </p:nvSpPr>
              <p:spPr bwMode="auto">
                <a:xfrm>
                  <a:off x="8040688"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3 w 39"/>
                    <a:gd name="T19" fmla="*/ 6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7"/>
                      </a:cubicBezTo>
                      <a:cubicBezTo>
                        <a:pt x="8" y="28"/>
                        <a:pt x="4" y="29"/>
                        <a:pt x="0" y="31"/>
                      </a:cubicBezTo>
                      <a:cubicBezTo>
                        <a:pt x="0" y="16"/>
                        <a:pt x="0" y="16"/>
                        <a:pt x="0" y="16"/>
                      </a:cubicBezTo>
                      <a:cubicBezTo>
                        <a:pt x="3" y="15"/>
                        <a:pt x="5" y="14"/>
                        <a:pt x="8" y="13"/>
                      </a:cubicBezTo>
                      <a:cubicBezTo>
                        <a:pt x="11" y="12"/>
                        <a:pt x="13" y="11"/>
                        <a:pt x="16" y="10"/>
                      </a:cubicBezTo>
                      <a:cubicBezTo>
                        <a:pt x="18" y="9"/>
                        <a:pt x="21" y="7"/>
                        <a:pt x="23" y="6"/>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1" name="Freeform 60"/>
                <p:cNvSpPr>
                  <a:spLocks/>
                </p:cNvSpPr>
                <p:nvPr/>
              </p:nvSpPr>
              <p:spPr bwMode="auto">
                <a:xfrm>
                  <a:off x="8426450"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2" name="Freeform 61"/>
                <p:cNvSpPr>
                  <a:spLocks noEditPoints="1"/>
                </p:cNvSpPr>
                <p:nvPr/>
              </p:nvSpPr>
              <p:spPr bwMode="auto">
                <a:xfrm>
                  <a:off x="8197850" y="3108325"/>
                  <a:ext cx="207963" cy="315913"/>
                </a:xfrm>
                <a:custGeom>
                  <a:avLst/>
                  <a:gdLst>
                    <a:gd name="T0" fmla="*/ 35 w 73"/>
                    <a:gd name="T1" fmla="*/ 111 h 111"/>
                    <a:gd name="T2" fmla="*/ 9 w 73"/>
                    <a:gd name="T3" fmla="*/ 97 h 111"/>
                    <a:gd name="T4" fmla="*/ 0 w 73"/>
                    <a:gd name="T5" fmla="*/ 57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7"/>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62"/>
                <p:cNvSpPr>
                  <a:spLocks noEditPoints="1"/>
                </p:cNvSpPr>
                <p:nvPr/>
              </p:nvSpPr>
              <p:spPr bwMode="auto">
                <a:xfrm>
                  <a:off x="858678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7"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94" name="Group 93"/>
              <p:cNvGrpSpPr/>
              <p:nvPr/>
            </p:nvGrpSpPr>
            <p:grpSpPr>
              <a:xfrm>
                <a:off x="9784274" y="4790767"/>
                <a:ext cx="931082" cy="636030"/>
                <a:chOff x="10236200" y="3170238"/>
                <a:chExt cx="1062038" cy="725487"/>
              </a:xfrm>
              <a:solidFill>
                <a:schemeClr val="accent5"/>
              </a:solidFill>
            </p:grpSpPr>
            <p:sp>
              <p:nvSpPr>
                <p:cNvPr id="95" name="Freeform 94"/>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95"/>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96"/>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97"/>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98"/>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Freeform 99"/>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Freeform 100"/>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Freeform 101"/>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Freeform 102"/>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Freeform 103"/>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104"/>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105"/>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7" name="Freeform 106"/>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107"/>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9" name="Freeform 108"/>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0" name="Freeform 109"/>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1" name="Freeform 110"/>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2" name="Freeform 111"/>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3" name="Freeform 112"/>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Freeform 113"/>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Freeform 114"/>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Freeform 115"/>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Freeform 116"/>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8" name="Freeform 117"/>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9" name="Freeform 118"/>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0" name="Freeform 119"/>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120"/>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2" name="Freeform 121"/>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Freeform 122"/>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27" name="Group 126"/>
              <p:cNvGrpSpPr/>
              <p:nvPr/>
            </p:nvGrpSpPr>
            <p:grpSpPr>
              <a:xfrm>
                <a:off x="8616736" y="5375377"/>
                <a:ext cx="702773" cy="827459"/>
                <a:chOff x="5433800" y="4790767"/>
                <a:chExt cx="1264119" cy="1488399"/>
              </a:xfrm>
              <a:effectLst/>
            </p:grpSpPr>
            <p:sp>
              <p:nvSpPr>
                <p:cNvPr id="8" name="Oval 7"/>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nvGrpSpPr>
              <p:cNvPr id="128" name="Group 127"/>
              <p:cNvGrpSpPr/>
              <p:nvPr/>
            </p:nvGrpSpPr>
            <p:grpSpPr>
              <a:xfrm>
                <a:off x="9847006" y="5354227"/>
                <a:ext cx="506203" cy="596014"/>
                <a:chOff x="5433800" y="4790767"/>
                <a:chExt cx="1264119" cy="1488399"/>
              </a:xfrm>
              <a:effectLst/>
            </p:grpSpPr>
            <p:sp>
              <p:nvSpPr>
                <p:cNvPr id="129" name="Oval 128"/>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grpSp>
      <p:sp>
        <p:nvSpPr>
          <p:cNvPr id="2" name="Title 1"/>
          <p:cNvSpPr>
            <a:spLocks noGrp="1"/>
          </p:cNvSpPr>
          <p:nvPr>
            <p:ph type="title" idx="4294967295"/>
          </p:nvPr>
        </p:nvSpPr>
        <p:spPr>
          <a:xfrm>
            <a:off x="1111250" y="342900"/>
            <a:ext cx="11080750" cy="957263"/>
          </a:xfrm>
          <a:prstGeom prst="rect">
            <a:avLst/>
          </a:prstGeom>
        </p:spPr>
        <p:txBody>
          <a:bodyPr/>
          <a:lstStyle/>
          <a:p>
            <a:r>
              <a:rPr lang="en-US" sz="4800" dirty="0"/>
              <a:t>Enhance data protection and compliance </a:t>
            </a:r>
          </a:p>
        </p:txBody>
      </p:sp>
      <p:sp>
        <p:nvSpPr>
          <p:cNvPr id="46" name="TextBox 45"/>
          <p:cNvSpPr txBox="1"/>
          <p:nvPr/>
        </p:nvSpPr>
        <p:spPr>
          <a:xfrm>
            <a:off x="10505373" y="6264550"/>
            <a:ext cx="184730" cy="646331"/>
          </a:xfrm>
          <a:prstGeom prst="rect">
            <a:avLst/>
          </a:prstGeom>
          <a:noFill/>
        </p:spPr>
        <p:txBody>
          <a:bodyPr wrap="none" rtlCol="0">
            <a:spAutoFit/>
          </a:bodyPr>
          <a:lstStyle/>
          <a:p>
            <a:pPr algn="r"/>
            <a:endParaRPr lang="en-US" sz="3600" b="1" dirty="0">
              <a:solidFill>
                <a:srgbClr val="D0E6B8"/>
              </a:solidFill>
            </a:endParaRPr>
          </a:p>
        </p:txBody>
      </p:sp>
      <p:grpSp>
        <p:nvGrpSpPr>
          <p:cNvPr id="165" name="Group 164"/>
          <p:cNvGrpSpPr/>
          <p:nvPr/>
        </p:nvGrpSpPr>
        <p:grpSpPr>
          <a:xfrm>
            <a:off x="7383102" y="5168936"/>
            <a:ext cx="908118" cy="1039330"/>
            <a:chOff x="8908825" y="4457141"/>
            <a:chExt cx="1325107" cy="1516569"/>
          </a:xfrm>
        </p:grpSpPr>
        <p:grpSp>
          <p:nvGrpSpPr>
            <p:cNvPr id="54" name="Group 53"/>
            <p:cNvGrpSpPr/>
            <p:nvPr/>
          </p:nvGrpSpPr>
          <p:grpSpPr>
            <a:xfrm>
              <a:off x="8908825" y="4457141"/>
              <a:ext cx="1325107" cy="1516569"/>
              <a:chOff x="9692489" y="5620149"/>
              <a:chExt cx="837737" cy="958779"/>
            </a:xfrm>
            <a:solidFill>
              <a:srgbClr val="2E75B6"/>
            </a:solidFill>
          </p:grpSpPr>
          <p:sp>
            <p:nvSpPr>
              <p:cNvPr id="55" name="Freeform 10"/>
              <p:cNvSpPr>
                <a:spLocks/>
              </p:cNvSpPr>
              <p:nvPr/>
            </p:nvSpPr>
            <p:spPr bwMode="auto">
              <a:xfrm>
                <a:off x="9692489" y="5620149"/>
                <a:ext cx="837737" cy="958779"/>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6" name="Freeform 10"/>
              <p:cNvSpPr>
                <a:spLocks/>
              </p:cNvSpPr>
              <p:nvPr/>
            </p:nvSpPr>
            <p:spPr bwMode="auto">
              <a:xfrm>
                <a:off x="9765190" y="5703355"/>
                <a:ext cx="692335" cy="792366"/>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w="285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pic>
          <p:nvPicPr>
            <p:cNvPr id="164" name="Picture 1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300941" y="4910380"/>
              <a:ext cx="548133" cy="479138"/>
            </a:xfrm>
            <a:prstGeom prst="rect">
              <a:avLst/>
            </a:prstGeom>
          </p:spPr>
        </p:pic>
      </p:grpSp>
    </p:spTree>
    <p:extLst>
      <p:ext uri="{BB962C8B-B14F-4D97-AF65-F5344CB8AC3E}">
        <p14:creationId xmlns:p14="http://schemas.microsoft.com/office/powerpoint/2010/main" val="36375754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p:cTn id="7" dur="500" fill="hold"/>
                                        <p:tgtEl>
                                          <p:spTgt spid="165"/>
                                        </p:tgtEl>
                                        <p:attrNameLst>
                                          <p:attrName>ppt_w</p:attrName>
                                        </p:attrNameLst>
                                      </p:cBhvr>
                                      <p:tavLst>
                                        <p:tav tm="0">
                                          <p:val>
                                            <p:fltVal val="0"/>
                                          </p:val>
                                        </p:tav>
                                        <p:tav tm="100000">
                                          <p:val>
                                            <p:strVal val="#ppt_w"/>
                                          </p:val>
                                        </p:tav>
                                      </p:tavLst>
                                    </p:anim>
                                    <p:anim calcmode="lin" valueType="num">
                                      <p:cBhvr>
                                        <p:cTn id="8" dur="500" fill="hold"/>
                                        <p:tgtEl>
                                          <p:spTgt spid="165"/>
                                        </p:tgtEl>
                                        <p:attrNameLst>
                                          <p:attrName>ppt_h</p:attrName>
                                        </p:attrNameLst>
                                      </p:cBhvr>
                                      <p:tavLst>
                                        <p:tav tm="0">
                                          <p:val>
                                            <p:fltVal val="0"/>
                                          </p:val>
                                        </p:tav>
                                        <p:tav tm="100000">
                                          <p:val>
                                            <p:strVal val="#ppt_h"/>
                                          </p:val>
                                        </p:tav>
                                      </p:tavLst>
                                    </p:anim>
                                    <p:animEffect transition="in" filter="fade">
                                      <p:cBhvr>
                                        <p:cTn id="9"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580094" y="537446"/>
            <a:ext cx="11033125" cy="600075"/>
          </a:xfrm>
          <a:prstGeom prst="rect">
            <a:avLst/>
          </a:prstGeom>
        </p:spPr>
        <p:txBody>
          <a:bodyPr>
            <a:noAutofit/>
          </a:bodyPr>
          <a:lstStyle/>
          <a:p>
            <a:pPr marL="0" indent="0">
              <a:buNone/>
            </a:pPr>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96540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190774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87611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Virtual Network Scenarios</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Hybrid Public/Private Cloud</a:t>
            </a:r>
          </a:p>
          <a:p>
            <a:pPr marL="457200" lvl="1" indent="0">
              <a:buNone/>
            </a:pPr>
            <a:r>
              <a:rPr lang="en-US" sz="2000" dirty="0" smtClean="0"/>
              <a:t>Enterprise app </a:t>
            </a:r>
            <a:r>
              <a:rPr lang="en-US" sz="2000" smtClean="0"/>
              <a:t>in Microsoft Azure</a:t>
            </a:r>
            <a:r>
              <a:rPr lang="en-US" altLang="zh-CN" sz="2000" smtClean="0"/>
              <a:t> </a:t>
            </a:r>
            <a:r>
              <a:rPr lang="en-US" altLang="zh-CN" sz="2000" dirty="0" smtClean="0"/>
              <a:t>requiring connectivity to </a:t>
            </a:r>
            <a:r>
              <a:rPr lang="en-US" altLang="zh-CN" sz="2000" dirty="0" err="1" smtClean="0"/>
              <a:t>on-premise</a:t>
            </a:r>
            <a:r>
              <a:rPr lang="en-US" altLang="zh-CN" sz="2000" dirty="0" smtClean="0"/>
              <a:t> resources</a:t>
            </a:r>
            <a:endParaRPr lang="en-US" sz="2000" dirty="0" smtClean="0"/>
          </a:p>
          <a:p>
            <a:r>
              <a:rPr lang="en-US" sz="2800" dirty="0" smtClean="0"/>
              <a:t>Enterprise Identity and Access Control</a:t>
            </a:r>
          </a:p>
          <a:p>
            <a:pPr marL="457200" lvl="1" indent="0">
              <a:buNone/>
            </a:pPr>
            <a:r>
              <a:rPr lang="en-US" sz="2000" dirty="0" smtClean="0"/>
              <a:t>Manage identity and access control with </a:t>
            </a:r>
            <a:r>
              <a:rPr lang="en-US" sz="2000" dirty="0" err="1" smtClean="0"/>
              <a:t>on-premise</a:t>
            </a:r>
            <a:r>
              <a:rPr lang="en-US" sz="2000" dirty="0" smtClean="0"/>
              <a:t> resources (on-premises Active Directory)</a:t>
            </a:r>
          </a:p>
          <a:p>
            <a:r>
              <a:rPr lang="en-US" sz="2800" dirty="0" smtClean="0"/>
              <a:t>Monitoring and Management</a:t>
            </a:r>
          </a:p>
          <a:p>
            <a:pPr marL="457200" lvl="1" indent="0">
              <a:buNone/>
            </a:pPr>
            <a:r>
              <a:rPr lang="en-US" sz="2000" dirty="0" smtClean="0"/>
              <a:t>Remote monitoring and trouble-shooting of resources running in Azure</a:t>
            </a:r>
          </a:p>
          <a:p>
            <a:r>
              <a:rPr lang="en-US" sz="2800" dirty="0" smtClean="0"/>
              <a:t>Advanced Connectivity Requirements</a:t>
            </a:r>
          </a:p>
          <a:p>
            <a:pPr marL="457200" lvl="1" indent="0">
              <a:buNone/>
            </a:pPr>
            <a:r>
              <a:rPr lang="en-US" sz="2000" dirty="0" smtClean="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58208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Cross-premises Connectivity</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200" dirty="0" smtClean="0"/>
              <a:t>Site-to</a:t>
            </a:r>
            <a:r>
              <a:rPr lang="en-US" altLang="zh-CN" sz="3200" dirty="0" smtClean="0"/>
              <a:t>-site</a:t>
            </a:r>
          </a:p>
          <a:p>
            <a:pPr marL="457200" lvl="1" indent="0">
              <a:buNone/>
            </a:pPr>
            <a:r>
              <a:rPr lang="en-US" altLang="zh-CN" sz="2000" dirty="0"/>
              <a:t>Create a secure connection between your on-premises site and your virtual network</a:t>
            </a:r>
          </a:p>
          <a:p>
            <a:r>
              <a:rPr lang="en-US" altLang="zh-CN" sz="3200" dirty="0" smtClean="0"/>
              <a:t>Point-to-site</a:t>
            </a:r>
          </a:p>
          <a:p>
            <a:pPr marL="457200" lvl="1" indent="0">
              <a:buNone/>
            </a:pPr>
            <a:r>
              <a:rPr lang="en-US" altLang="zh-CN" sz="2000" dirty="0"/>
              <a:t>Create a secure connection via VPN to your virtual network</a:t>
            </a:r>
            <a:endParaRPr lang="en-US" altLang="zh-CN" sz="2000" dirty="0" smtClean="0"/>
          </a:p>
          <a:p>
            <a:r>
              <a:rPr lang="en-US" altLang="zh-CN" sz="3200" dirty="0" err="1" smtClean="0"/>
              <a:t>ExpressRoute</a:t>
            </a:r>
            <a:r>
              <a:rPr lang="en-US" altLang="zh-CN" sz="3200" baseline="30000" dirty="0" err="1" smtClean="0"/>
              <a:t>TM</a:t>
            </a:r>
            <a:endParaRPr lang="en-US" altLang="zh-CN" sz="3200" baseline="30000" dirty="0" smtClean="0"/>
          </a:p>
          <a:p>
            <a:pPr marL="457200" lvl="1" indent="0">
              <a:buNone/>
            </a:pPr>
            <a:r>
              <a:rPr lang="en-US" altLang="zh-CN" sz="2800" baseline="30000" dirty="0"/>
              <a:t>Create a private connection between Azure data centers and infrastructures on your 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pSp>
        <p:nvGrpSpPr>
          <p:cNvPr id="6" name="Group 5"/>
          <p:cNvGrpSpPr/>
          <p:nvPr/>
        </p:nvGrpSpPr>
        <p:grpSpPr>
          <a:xfrm>
            <a:off x="6081550" y="4828880"/>
            <a:ext cx="5080678"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6106196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Demo: Virtual Network Point-to-Site Connection</a:t>
            </a:r>
            <a:endParaRPr lang="en-US" dirty="0"/>
          </a:p>
        </p:txBody>
      </p:sp>
    </p:spTree>
    <p:extLst>
      <p:ext uri="{BB962C8B-B14F-4D97-AF65-F5344CB8AC3E}">
        <p14:creationId xmlns:p14="http://schemas.microsoft.com/office/powerpoint/2010/main" val="341009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smtClean="0"/>
              <a:t>Azure Resource Manager</a:t>
            </a:r>
            <a:endParaRPr lang="en-US" dirty="0"/>
          </a:p>
        </p:txBody>
      </p:sp>
    </p:spTree>
    <p:extLst>
      <p:ext uri="{BB962C8B-B14F-4D97-AF65-F5344CB8AC3E}">
        <p14:creationId xmlns:p14="http://schemas.microsoft.com/office/powerpoint/2010/main" val="22623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Azure Resource Manager Overview</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200" dirty="0" smtClean="0"/>
              <a:t>Application Lifecycle Container</a:t>
            </a:r>
          </a:p>
          <a:p>
            <a:r>
              <a:rPr lang="en-US" sz="3200" dirty="0" smtClean="0"/>
              <a:t>Available </a:t>
            </a:r>
            <a:r>
              <a:rPr lang="en-US" sz="3200" dirty="0"/>
              <a:t>in Preview </a:t>
            </a:r>
            <a:r>
              <a:rPr lang="en-US" sz="3200" dirty="0" smtClean="0"/>
              <a:t>Portal</a:t>
            </a:r>
          </a:p>
          <a:p>
            <a:r>
              <a:rPr lang="en-US" sz="3200" dirty="0" smtClean="0"/>
              <a:t>Consistent Management Layer</a:t>
            </a:r>
          </a:p>
          <a:p>
            <a:r>
              <a:rPr lang="en-US" sz="3200" dirty="0"/>
              <a:t>Resources are created </a:t>
            </a:r>
            <a:r>
              <a:rPr lang="en-US" sz="3200" dirty="0" smtClean="0"/>
              <a:t>into a Resource Group </a:t>
            </a:r>
            <a:r>
              <a:rPr lang="en-US" sz="3200" dirty="0"/>
              <a:t>explicitly</a:t>
            </a:r>
          </a:p>
          <a:p>
            <a:pPr lvl="1"/>
            <a:r>
              <a:rPr lang="en-US" sz="2400" dirty="0"/>
              <a:t>ARM Template (JSON)</a:t>
            </a:r>
          </a:p>
          <a:p>
            <a:pPr lvl="1"/>
            <a:r>
              <a:rPr lang="en-US" sz="2400" dirty="0" smtClean="0"/>
              <a:t>PowerShell</a:t>
            </a:r>
            <a:endParaRPr lang="en-US" sz="2400" dirty="0"/>
          </a:p>
          <a:p>
            <a:pPr lvl="1"/>
            <a:r>
              <a:rPr lang="en-US" sz="2400" dirty="0"/>
              <a:t>Azure CLI </a:t>
            </a:r>
            <a:r>
              <a:rPr lang="en-US" sz="2400" dirty="0" smtClean="0"/>
              <a:t>tools</a:t>
            </a:r>
          </a:p>
          <a:p>
            <a:pPr lvl="1"/>
            <a:r>
              <a:rPr lang="en-US" sz="2400" dirty="0" smtClean="0"/>
              <a:t>Portal creation experience coming soon </a:t>
            </a:r>
            <a:endParaRPr lang="en-US" sz="2400" dirty="0"/>
          </a:p>
          <a:p>
            <a:pPr marL="0" indent="0">
              <a:buNone/>
            </a:pPr>
            <a:endParaRPr lang="en-US" sz="3200" dirty="0" smtClean="0"/>
          </a:p>
          <a:p>
            <a:endParaRPr lang="en-US" sz="3200" dirty="0"/>
          </a:p>
          <a:p>
            <a:pPr marL="336076" lvl="1" indent="0">
              <a:buNone/>
            </a:pPr>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063020478"/>
      </p:ext>
    </p:extLst>
  </p:cSld>
  <p:clrMapOvr>
    <a:masterClrMapping/>
  </p:clrMapOvr>
  <p:transition spd="slow">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Azure Resource Groups</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200" dirty="0" smtClean="0"/>
              <a:t>Containers of multiple Resources</a:t>
            </a:r>
          </a:p>
          <a:p>
            <a:r>
              <a:rPr lang="en-US" sz="3200" dirty="0" smtClean="0"/>
              <a:t>Every Resource must exist in one and only one Resource Group</a:t>
            </a:r>
          </a:p>
          <a:p>
            <a:r>
              <a:rPr lang="en-US" sz="3200" dirty="0" smtClean="0"/>
              <a:t>Unit of management</a:t>
            </a:r>
          </a:p>
          <a:p>
            <a:pPr lvl="1"/>
            <a:r>
              <a:rPr lang="en-US" sz="3200" dirty="0" smtClean="0"/>
              <a:t>Lifecycle</a:t>
            </a:r>
          </a:p>
          <a:p>
            <a:pPr lvl="1"/>
            <a:r>
              <a:rPr lang="en-US" sz="3200" dirty="0" smtClean="0"/>
              <a:t>Identity</a:t>
            </a:r>
          </a:p>
          <a:p>
            <a:pPr lvl="1"/>
            <a:r>
              <a:rPr lang="en-US" sz="3200" dirty="0" smtClean="0"/>
              <a:t>Grouping</a:t>
            </a:r>
          </a:p>
          <a:p>
            <a:pPr lvl="1"/>
            <a:endParaRPr lang="en-US" sz="3200" dirty="0" smtClean="0"/>
          </a:p>
          <a:p>
            <a:endParaRPr lang="en-US" sz="3200" dirty="0"/>
          </a:p>
          <a:p>
            <a:pPr marL="336076" lvl="1" indent="0">
              <a:buNone/>
            </a:pPr>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5053454" y="3006929"/>
            <a:ext cx="6165952" cy="3324703"/>
          </a:xfrm>
          <a:prstGeom prst="rect">
            <a:avLst/>
          </a:prstGeom>
        </p:spPr>
      </p:pic>
    </p:spTree>
    <p:extLst>
      <p:ext uri="{BB962C8B-B14F-4D97-AF65-F5344CB8AC3E}">
        <p14:creationId xmlns:p14="http://schemas.microsoft.com/office/powerpoint/2010/main" val="2753809153"/>
      </p:ext>
    </p:extLst>
  </p:cSld>
  <p:clrMapOvr>
    <a:masterClrMapping/>
  </p:clrMapOvr>
  <p:transition spd="slow">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Azure Resource Manager Templates</a:t>
            </a:r>
            <a:endParaRPr lang="en-US" dirty="0"/>
          </a:p>
        </p:txBody>
      </p:sp>
      <p:sp>
        <p:nvSpPr>
          <p:cNvPr id="3" name="Content Placeholder 2"/>
          <p:cNvSpPr>
            <a:spLocks noGrp="1"/>
          </p:cNvSpPr>
          <p:nvPr>
            <p:ph sz="quarter" idx="10"/>
          </p:nvPr>
        </p:nvSpPr>
        <p:spPr>
          <a:prstGeom prst="rect">
            <a:avLst/>
          </a:prstGeom>
        </p:spPr>
        <p:txBody>
          <a:bodyPr>
            <a:noAutofit/>
          </a:bodyPr>
          <a:lstStyle/>
          <a:p>
            <a:pPr lvl="1"/>
            <a:endParaRPr lang="en-US" sz="3200" dirty="0" smtClean="0"/>
          </a:p>
          <a:p>
            <a:endParaRPr lang="en-US" sz="3200" dirty="0"/>
          </a:p>
          <a:p>
            <a:pPr marL="336076" lvl="1" indent="0">
              <a:buNone/>
            </a:pPr>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pSp>
        <p:nvGrpSpPr>
          <p:cNvPr id="6" name="Group 4"/>
          <p:cNvGrpSpPr>
            <a:grpSpLocks noChangeAspect="1"/>
          </p:cNvGrpSpPr>
          <p:nvPr/>
        </p:nvGrpSpPr>
        <p:grpSpPr bwMode="auto">
          <a:xfrm>
            <a:off x="6402308" y="1900416"/>
            <a:ext cx="5371770" cy="4452621"/>
            <a:chOff x="2863" y="318"/>
            <a:chExt cx="4354" cy="3609"/>
          </a:xfrm>
        </p:grpSpPr>
        <p:sp>
          <p:nvSpPr>
            <p:cNvPr id="7"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9"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1"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2"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3"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4"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5"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6"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7"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8"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9"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0" name="Rectangle 16"/>
            <p:cNvSpPr>
              <a:spLocks noChangeArrowheads="1"/>
            </p:cNvSpPr>
            <p:nvPr/>
          </p:nvSpPr>
          <p:spPr bwMode="auto">
            <a:xfrm>
              <a:off x="3398" y="2838"/>
              <a:ext cx="5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SQL - A</a:t>
              </a:r>
              <a:endParaRPr lang="en-US" altLang="en-US">
                <a:solidFill>
                  <a:srgbClr val="00B0F0"/>
                </a:solidFill>
              </a:endParaRPr>
            </a:p>
          </p:txBody>
        </p:sp>
        <p:sp>
          <p:nvSpPr>
            <p:cNvPr id="21"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2"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3"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4"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5"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6"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7"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8"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9"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0"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1"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2"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3"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4"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5" name="Rectangle 31"/>
            <p:cNvSpPr>
              <a:spLocks noChangeArrowheads="1"/>
            </p:cNvSpPr>
            <p:nvPr/>
          </p:nvSpPr>
          <p:spPr bwMode="auto">
            <a:xfrm>
              <a:off x="4884" y="2838"/>
              <a:ext cx="6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Website</a:t>
              </a:r>
              <a:endParaRPr lang="en-US" altLang="en-US">
                <a:solidFill>
                  <a:srgbClr val="00B0F0"/>
                </a:solidFill>
              </a:endParaRPr>
            </a:p>
          </p:txBody>
        </p:sp>
        <p:sp>
          <p:nvSpPr>
            <p:cNvPr id="36"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7"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8"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9"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0"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1"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2"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3"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4"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5"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6"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7"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8"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9"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0"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1"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700">
                  <a:solidFill>
                    <a:srgbClr val="FFFFFF"/>
                  </a:solidFill>
                  <a:latin typeface="Segoe Pro Display Light" panose="020B0302040504020203" pitchFamily="34" charset="0"/>
                </a:rPr>
                <a:t>Virtual</a:t>
              </a:r>
              <a:endParaRPr lang="en-US" altLang="en-US">
                <a:solidFill>
                  <a:srgbClr val="00B0F0"/>
                </a:solidFill>
              </a:endParaRPr>
            </a:p>
          </p:txBody>
        </p:sp>
        <p:sp>
          <p:nvSpPr>
            <p:cNvPr id="52" name="Rectangle 48"/>
            <p:cNvSpPr>
              <a:spLocks noChangeArrowheads="1"/>
            </p:cNvSpPr>
            <p:nvPr/>
          </p:nvSpPr>
          <p:spPr bwMode="auto">
            <a:xfrm>
              <a:off x="6417" y="2933"/>
              <a:ext cx="5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a:solidFill>
                    <a:srgbClr val="FFFFFF"/>
                  </a:solidFill>
                  <a:latin typeface="Segoe Pro Display Light" panose="020B0302040504020203" pitchFamily="34" charset="0"/>
                </a:rPr>
                <a:t>Machines</a:t>
              </a:r>
              <a:endParaRPr lang="en-US" altLang="en-US">
                <a:solidFill>
                  <a:srgbClr val="00B0F0"/>
                </a:solidFill>
              </a:endParaRPr>
            </a:p>
          </p:txBody>
        </p:sp>
        <p:sp>
          <p:nvSpPr>
            <p:cNvPr id="53"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4"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5"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6"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7"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8" name="Rectangle 54"/>
            <p:cNvSpPr>
              <a:spLocks noChangeArrowheads="1"/>
            </p:cNvSpPr>
            <p:nvPr/>
          </p:nvSpPr>
          <p:spPr bwMode="auto">
            <a:xfrm>
              <a:off x="4731" y="523"/>
              <a:ext cx="57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000" dirty="0">
                  <a:solidFill>
                    <a:srgbClr val="414042"/>
                  </a:solidFill>
                  <a:latin typeface="Segoe Pro Display Light" panose="020B0302040504020203" pitchFamily="34" charset="0"/>
                </a:rPr>
                <a:t>SQL-A</a:t>
              </a:r>
              <a:endParaRPr lang="en-US" altLang="en-US" sz="1400" dirty="0">
                <a:solidFill>
                  <a:srgbClr val="00B0F0"/>
                </a:solidFill>
              </a:endParaRPr>
            </a:p>
          </p:txBody>
        </p:sp>
        <p:sp>
          <p:nvSpPr>
            <p:cNvPr id="59" name="Rectangle 55"/>
            <p:cNvSpPr>
              <a:spLocks noChangeArrowheads="1"/>
            </p:cNvSpPr>
            <p:nvPr/>
          </p:nvSpPr>
          <p:spPr bwMode="auto">
            <a:xfrm>
              <a:off x="4671" y="738"/>
              <a:ext cx="7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000" dirty="0">
                  <a:solidFill>
                    <a:srgbClr val="414042"/>
                  </a:solidFill>
                  <a:latin typeface="Segoe Pro Display Light" panose="020B0302040504020203" pitchFamily="34" charset="0"/>
                </a:rPr>
                <a:t>Website</a:t>
              </a:r>
              <a:endParaRPr lang="en-US" altLang="en-US" sz="1400" dirty="0">
                <a:solidFill>
                  <a:srgbClr val="00B0F0"/>
                </a:solidFill>
              </a:endParaRPr>
            </a:p>
          </p:txBody>
        </p:sp>
        <p:sp>
          <p:nvSpPr>
            <p:cNvPr id="60" name="Rectangle 56"/>
            <p:cNvSpPr>
              <a:spLocks noChangeArrowheads="1"/>
            </p:cNvSpPr>
            <p:nvPr/>
          </p:nvSpPr>
          <p:spPr bwMode="auto">
            <a:xfrm>
              <a:off x="4740" y="1020"/>
              <a:ext cx="573"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r>
                <a:rPr lang="en-US" altLang="en-US" sz="800" b="1" dirty="0">
                  <a:solidFill>
                    <a:srgbClr val="414042"/>
                  </a:solidFill>
                  <a:latin typeface="Segoe Pro Display Semibold" panose="020B0702040504020203" pitchFamily="34" charset="0"/>
                </a:rPr>
                <a:t>[SQL CONFIG] </a:t>
              </a:r>
              <a:r>
                <a:rPr lang="en-US" altLang="en-US" sz="800" b="1" dirty="0" smtClean="0">
                  <a:solidFill>
                    <a:srgbClr val="414042"/>
                  </a:solidFill>
                  <a:latin typeface="Segoe Pro Display Semibold" panose="020B0702040504020203" pitchFamily="34" charset="0"/>
                </a:rPr>
                <a:t/>
              </a:r>
              <a:br>
                <a:rPr lang="en-US" altLang="en-US" sz="800" b="1" dirty="0" smtClean="0">
                  <a:solidFill>
                    <a:srgbClr val="414042"/>
                  </a:solidFill>
                  <a:latin typeface="Segoe Pro Display Semibold" panose="020B0702040504020203" pitchFamily="34" charset="0"/>
                </a:rPr>
              </a:br>
              <a:r>
                <a:rPr lang="en-US" altLang="en-US" sz="800" b="1" dirty="0" smtClean="0">
                  <a:solidFill>
                    <a:srgbClr val="414042"/>
                  </a:solidFill>
                  <a:latin typeface="Segoe Pro Display Semibold" panose="020B0702040504020203" pitchFamily="34" charset="0"/>
                </a:rPr>
                <a:t>VM </a:t>
              </a:r>
              <a:r>
                <a:rPr lang="en-US" altLang="en-US" sz="800" b="1" dirty="0">
                  <a:solidFill>
                    <a:srgbClr val="414042"/>
                  </a:solidFill>
                  <a:latin typeface="Segoe Pro Display Semibold" panose="020B0702040504020203" pitchFamily="34" charset="0"/>
                </a:rPr>
                <a:t>(2x)</a:t>
              </a:r>
              <a:endParaRPr lang="en-US" altLang="en-US" dirty="0">
                <a:solidFill>
                  <a:srgbClr val="00B0F0"/>
                </a:solidFill>
              </a:endParaRPr>
            </a:p>
          </p:txBody>
        </p:sp>
        <p:sp>
          <p:nvSpPr>
            <p:cNvPr id="61"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2"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3"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4"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5"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6"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7"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8"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9"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0"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1"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2"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3"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4" name="Rectangle 70"/>
            <p:cNvSpPr>
              <a:spLocks noChangeArrowheads="1"/>
            </p:cNvSpPr>
            <p:nvPr/>
          </p:nvSpPr>
          <p:spPr bwMode="auto">
            <a:xfrm>
              <a:off x="4665"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dirty="0">
                  <a:solidFill>
                    <a:srgbClr val="FFFFFF"/>
                  </a:solidFill>
                  <a:latin typeface="Segoe UI Semibold" panose="020B0702040204020203" pitchFamily="34" charset="0"/>
                </a:rPr>
                <a:t>DEPENDS ON SQL</a:t>
              </a:r>
              <a:endParaRPr lang="en-US" altLang="en-US" dirty="0">
                <a:solidFill>
                  <a:srgbClr val="00B0F0"/>
                </a:solidFill>
              </a:endParaRPr>
            </a:p>
          </p:txBody>
        </p:sp>
        <p:sp>
          <p:nvSpPr>
            <p:cNvPr id="75"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6"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7"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8"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9" name="Rectangle 75"/>
            <p:cNvSpPr>
              <a:spLocks noChangeArrowheads="1"/>
            </p:cNvSpPr>
            <p:nvPr/>
          </p:nvSpPr>
          <p:spPr bwMode="auto">
            <a:xfrm>
              <a:off x="3999" y="3702"/>
              <a:ext cx="1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b="1" dirty="0">
                  <a:solidFill>
                    <a:srgbClr val="FFFFFF"/>
                  </a:solidFill>
                  <a:latin typeface="Segoe UI Semibold" panose="020B0702040204020203" pitchFamily="34" charset="0"/>
                </a:rPr>
                <a:t>SQL</a:t>
              </a:r>
              <a:endParaRPr lang="en-US" altLang="en-US" dirty="0">
                <a:solidFill>
                  <a:srgbClr val="00B0F0"/>
                </a:solidFill>
              </a:endParaRPr>
            </a:p>
          </p:txBody>
        </p:sp>
        <p:sp>
          <p:nvSpPr>
            <p:cNvPr id="80" name="Rectangle 76"/>
            <p:cNvSpPr>
              <a:spLocks noChangeArrowheads="1"/>
            </p:cNvSpPr>
            <p:nvPr/>
          </p:nvSpPr>
          <p:spPr bwMode="auto">
            <a:xfrm>
              <a:off x="4204" y="3702"/>
              <a:ext cx="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endParaRPr lang="en-US" altLang="en-US" dirty="0">
                <a:solidFill>
                  <a:srgbClr val="00B0F0"/>
                </a:solidFill>
              </a:endParaRPr>
            </a:p>
          </p:txBody>
        </p:sp>
        <p:sp>
          <p:nvSpPr>
            <p:cNvPr id="81" name="Rectangle 77"/>
            <p:cNvSpPr>
              <a:spLocks noChangeArrowheads="1"/>
            </p:cNvSpPr>
            <p:nvPr/>
          </p:nvSpPr>
          <p:spPr bwMode="auto">
            <a:xfrm>
              <a:off x="4202" y="3702"/>
              <a:ext cx="3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b="1" dirty="0" smtClean="0">
                  <a:solidFill>
                    <a:srgbClr val="FFFFFF"/>
                  </a:solidFill>
                  <a:latin typeface="Segoe UI Semibold" panose="020B0702040204020203" pitchFamily="34" charset="0"/>
                </a:rPr>
                <a:t>CONFIG</a:t>
              </a:r>
              <a:endParaRPr lang="en-US" altLang="en-US" dirty="0">
                <a:solidFill>
                  <a:srgbClr val="00B0F0"/>
                </a:solidFill>
              </a:endParaRPr>
            </a:p>
          </p:txBody>
        </p:sp>
      </p:grpSp>
      <p:sp>
        <p:nvSpPr>
          <p:cNvPr id="82" name="Rectangle 81"/>
          <p:cNvSpPr/>
          <p:nvPr/>
        </p:nvSpPr>
        <p:spPr bwMode="auto">
          <a:xfrm>
            <a:off x="9591214" y="2339983"/>
            <a:ext cx="2480090" cy="840090"/>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1200" dirty="0">
                <a:solidFill>
                  <a:srgbClr val="FFFFFF"/>
                </a:solidFill>
                <a:ea typeface="Segoe UI" pitchFamily="34" charset="0"/>
                <a:cs typeface="Segoe UI" pitchFamily="34" charset="0"/>
              </a:rPr>
              <a:t>Instantiation of repeatable config.</a:t>
            </a:r>
            <a:endParaRPr lang="en-US" sz="1050" dirty="0">
              <a:solidFill>
                <a:srgbClr val="FFFFFF"/>
              </a:solidFill>
              <a:ea typeface="Segoe UI" pitchFamily="34" charset="0"/>
              <a:cs typeface="Segoe UI" pitchFamily="34" charset="0"/>
            </a:endParaRPr>
          </a:p>
          <a:p>
            <a:pPr defTabSz="932227"/>
            <a:r>
              <a:rPr lang="en-US" sz="1100" i="1" dirty="0">
                <a:solidFill>
                  <a:srgbClr val="FFFFFF"/>
                </a:solidFill>
                <a:ea typeface="Segoe UI" pitchFamily="34" charset="0"/>
                <a:cs typeface="Segoe UI" pitchFamily="34" charset="0"/>
              </a:rPr>
              <a:t>Configuration </a:t>
            </a:r>
            <a:r>
              <a:rPr lang="en-US" sz="1100" i="1" dirty="0">
                <a:solidFill>
                  <a:srgbClr val="FFFFFF"/>
                </a:solidFill>
                <a:ea typeface="Segoe UI" pitchFamily="34" charset="0"/>
                <a:cs typeface="Segoe UI" pitchFamily="34" charset="0"/>
                <a:sym typeface="Wingdings" panose="05000000000000000000" pitchFamily="2" charset="2"/>
              </a:rPr>
              <a:t> </a:t>
            </a:r>
            <a:r>
              <a:rPr lang="en-US" sz="1100" i="1" dirty="0">
                <a:solidFill>
                  <a:srgbClr val="FFFFFF"/>
                </a:solidFill>
                <a:ea typeface="Segoe UI" pitchFamily="34" charset="0"/>
                <a:cs typeface="Segoe UI" pitchFamily="34" charset="0"/>
              </a:rPr>
              <a:t>Resource Group</a:t>
            </a:r>
          </a:p>
        </p:txBody>
      </p:sp>
      <p:sp>
        <p:nvSpPr>
          <p:cNvPr id="4" name="Rectangle 3"/>
          <p:cNvSpPr/>
          <p:nvPr/>
        </p:nvSpPr>
        <p:spPr>
          <a:xfrm>
            <a:off x="388908" y="1650473"/>
            <a:ext cx="6096000" cy="3677930"/>
          </a:xfrm>
          <a:prstGeom prst="rect">
            <a:avLst/>
          </a:prstGeom>
        </p:spPr>
        <p:txBody>
          <a:bodyPr>
            <a:spAutoFit/>
          </a:bodyPr>
          <a:lstStyle/>
          <a:p>
            <a:pPr>
              <a:lnSpc>
                <a:spcPct val="120000"/>
              </a:lnSpc>
            </a:pPr>
            <a:r>
              <a:rPr lang="en-US" sz="2900" dirty="0">
                <a:solidFill>
                  <a:srgbClr val="FFFFFF"/>
                </a:solidFill>
              </a:rPr>
              <a:t>Azure Templates can:</a:t>
            </a:r>
          </a:p>
          <a:p>
            <a:pPr>
              <a:lnSpc>
                <a:spcPct val="120000"/>
              </a:lnSpc>
            </a:pPr>
            <a:r>
              <a:rPr lang="en-US" dirty="0">
                <a:solidFill>
                  <a:srgbClr val="FFFFFF"/>
                </a:solidFill>
                <a:latin typeface="Segoe UI Light"/>
              </a:rPr>
              <a:t>Ensure Idempotency</a:t>
            </a:r>
          </a:p>
          <a:p>
            <a:pPr>
              <a:lnSpc>
                <a:spcPct val="120000"/>
              </a:lnSpc>
            </a:pPr>
            <a:r>
              <a:rPr lang="en-US" dirty="0">
                <a:solidFill>
                  <a:srgbClr val="FFFFFF"/>
                </a:solidFill>
                <a:latin typeface="Segoe UI Light"/>
              </a:rPr>
              <a:t>Simplify Orchestration</a:t>
            </a:r>
          </a:p>
          <a:p>
            <a:pPr>
              <a:lnSpc>
                <a:spcPct val="120000"/>
              </a:lnSpc>
            </a:pPr>
            <a:r>
              <a:rPr lang="en-US" dirty="0">
                <a:solidFill>
                  <a:srgbClr val="FFFFFF"/>
                </a:solidFill>
                <a:latin typeface="Segoe UI Light"/>
              </a:rPr>
              <a:t>Provide Cross-Resource Configuration and Update Support </a:t>
            </a:r>
          </a:p>
          <a:p>
            <a:endParaRPr lang="en-US" dirty="0">
              <a:solidFill>
                <a:srgbClr val="FFFFFF"/>
              </a:solidFill>
              <a:latin typeface="Segoe UI Light"/>
            </a:endParaRPr>
          </a:p>
          <a:p>
            <a:r>
              <a:rPr lang="en-US" sz="2900" dirty="0">
                <a:solidFill>
                  <a:srgbClr val="FFFFFF"/>
                </a:solidFill>
              </a:rPr>
              <a:t>Azure Templates are: </a:t>
            </a:r>
          </a:p>
          <a:p>
            <a:pPr>
              <a:lnSpc>
                <a:spcPct val="120000"/>
              </a:lnSpc>
            </a:pPr>
            <a:r>
              <a:rPr lang="en-US" dirty="0">
                <a:solidFill>
                  <a:srgbClr val="FFFFFF"/>
                </a:solidFill>
                <a:latin typeface="Segoe UI Light"/>
              </a:rPr>
              <a:t>Source file, checked-in</a:t>
            </a:r>
          </a:p>
          <a:p>
            <a:pPr>
              <a:lnSpc>
                <a:spcPct val="120000"/>
              </a:lnSpc>
            </a:pPr>
            <a:r>
              <a:rPr lang="en-US" dirty="0">
                <a:solidFill>
                  <a:srgbClr val="FFFFFF"/>
                </a:solidFill>
                <a:latin typeface="Segoe UI Light"/>
              </a:rPr>
              <a:t>Specifies resources and dependencies (VMs, WebApps, DBs) and connections (config, LB sets)</a:t>
            </a:r>
          </a:p>
          <a:p>
            <a:pPr>
              <a:lnSpc>
                <a:spcPct val="120000"/>
              </a:lnSpc>
            </a:pPr>
            <a:r>
              <a:rPr lang="en-US" dirty="0">
                <a:solidFill>
                  <a:srgbClr val="FFFFFF"/>
                </a:solidFill>
                <a:latin typeface="Segoe UI Light"/>
              </a:rPr>
              <a:t>Parametrized input/output</a:t>
            </a:r>
          </a:p>
        </p:txBody>
      </p:sp>
    </p:spTree>
    <p:extLst>
      <p:ext uri="{BB962C8B-B14F-4D97-AF65-F5344CB8AC3E}">
        <p14:creationId xmlns:p14="http://schemas.microsoft.com/office/powerpoint/2010/main" val="3168046682"/>
      </p:ext>
    </p:extLst>
  </p:cSld>
  <p:clrMapOvr>
    <a:masterClrMapping/>
  </p:clrMapOvr>
  <p:transition spd="slow">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561584" y="1181195"/>
            <a:ext cx="4189996" cy="538529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900" dirty="0">
                <a:solidFill>
                  <a:srgbClr val="FFFFFF"/>
                </a:solidFill>
              </a:rPr>
              <a:t>Azure Templates can:</a:t>
            </a:r>
          </a:p>
          <a:p>
            <a:pPr>
              <a:lnSpc>
                <a:spcPct val="120000"/>
              </a:lnSpc>
            </a:pPr>
            <a:r>
              <a:rPr lang="en-US" sz="1800" dirty="0">
                <a:solidFill>
                  <a:srgbClr val="FFFFFF"/>
                </a:solidFill>
                <a:latin typeface="Segoe UI Light"/>
              </a:rPr>
              <a:t>Ensure Idempotency</a:t>
            </a:r>
          </a:p>
          <a:p>
            <a:pPr>
              <a:lnSpc>
                <a:spcPct val="120000"/>
              </a:lnSpc>
            </a:pPr>
            <a:r>
              <a:rPr lang="en-US" sz="1800" dirty="0">
                <a:solidFill>
                  <a:srgbClr val="FFFFFF"/>
                </a:solidFill>
                <a:latin typeface="Segoe UI Light"/>
              </a:rPr>
              <a:t>Simplify Orchestration</a:t>
            </a:r>
          </a:p>
          <a:p>
            <a:pPr>
              <a:lnSpc>
                <a:spcPct val="120000"/>
              </a:lnSpc>
            </a:pPr>
            <a:r>
              <a:rPr lang="en-US" sz="1800" dirty="0">
                <a:solidFill>
                  <a:srgbClr val="FFFFFF"/>
                </a:solidFill>
                <a:latin typeface="Segoe UI Light"/>
              </a:rPr>
              <a:t>Provide Cross-Resource Configuration and Update Support </a:t>
            </a:r>
          </a:p>
          <a:p>
            <a:pPr marL="0" indent="0">
              <a:buNone/>
            </a:pPr>
            <a:endParaRPr lang="en-US" dirty="0">
              <a:solidFill>
                <a:srgbClr val="FFFFFF"/>
              </a:solidFill>
              <a:latin typeface="Segoe UI Light"/>
            </a:endParaRPr>
          </a:p>
          <a:p>
            <a:pPr marL="0" indent="0">
              <a:buNone/>
            </a:pPr>
            <a:r>
              <a:rPr lang="en-US" sz="2900" dirty="0">
                <a:solidFill>
                  <a:srgbClr val="FFFFFF"/>
                </a:solidFill>
              </a:rPr>
              <a:t>Azure Templates are: </a:t>
            </a:r>
          </a:p>
          <a:p>
            <a:pPr>
              <a:lnSpc>
                <a:spcPct val="120000"/>
              </a:lnSpc>
            </a:pPr>
            <a:r>
              <a:rPr lang="en-US" sz="1800" dirty="0">
                <a:solidFill>
                  <a:srgbClr val="FFFFFF"/>
                </a:solidFill>
                <a:latin typeface="Segoe UI Light"/>
              </a:rPr>
              <a:t>Source file, checked-in</a:t>
            </a:r>
          </a:p>
          <a:p>
            <a:pPr>
              <a:lnSpc>
                <a:spcPct val="120000"/>
              </a:lnSpc>
            </a:pPr>
            <a:r>
              <a:rPr lang="en-US" sz="1800" dirty="0">
                <a:solidFill>
                  <a:srgbClr val="FFFFFF"/>
                </a:solidFill>
                <a:latin typeface="Segoe UI Light"/>
              </a:rPr>
              <a:t>Specifies resources and dependencies (VMs, WebApps, DBs) and connections (config, LB sets)</a:t>
            </a:r>
          </a:p>
          <a:p>
            <a:pPr>
              <a:lnSpc>
                <a:spcPct val="120000"/>
              </a:lnSpc>
            </a:pPr>
            <a:r>
              <a:rPr lang="en-US" sz="1800" dirty="0">
                <a:solidFill>
                  <a:srgbClr val="FFFFFF"/>
                </a:solidFill>
                <a:latin typeface="Segoe UI Light"/>
              </a:rPr>
              <a:t>Parametrized input/output</a:t>
            </a:r>
          </a:p>
        </p:txBody>
      </p:sp>
      <p:sp>
        <p:nvSpPr>
          <p:cNvPr id="8" name="Rectangle 7"/>
          <p:cNvSpPr/>
          <p:nvPr/>
        </p:nvSpPr>
        <p:spPr bwMode="auto">
          <a:xfrm>
            <a:off x="8699432" y="996392"/>
            <a:ext cx="3350209" cy="1275507"/>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1400" dirty="0">
                <a:solidFill>
                  <a:srgbClr val="FFFFFF"/>
                </a:solidFill>
                <a:ea typeface="Segoe UI" pitchFamily="34" charset="0"/>
                <a:cs typeface="Segoe UI" pitchFamily="34" charset="0"/>
              </a:rPr>
              <a:t>Instantiation of repeatable config.</a:t>
            </a:r>
            <a:endParaRPr lang="en-US" sz="1100" dirty="0">
              <a:solidFill>
                <a:srgbClr val="FFFFFF"/>
              </a:solidFill>
              <a:ea typeface="Segoe UI" pitchFamily="34" charset="0"/>
              <a:cs typeface="Segoe UI" pitchFamily="34" charset="0"/>
            </a:endParaRPr>
          </a:p>
          <a:p>
            <a:pPr defTabSz="932227"/>
            <a:r>
              <a:rPr lang="en-US" sz="1200" i="1" dirty="0">
                <a:solidFill>
                  <a:srgbClr val="FFFFFF"/>
                </a:solidFill>
                <a:ea typeface="Segoe UI" pitchFamily="34" charset="0"/>
                <a:cs typeface="Segoe UI" pitchFamily="34" charset="0"/>
              </a:rPr>
              <a:t>Configuration </a:t>
            </a:r>
            <a:r>
              <a:rPr lang="en-US" sz="1200" i="1" dirty="0">
                <a:solidFill>
                  <a:srgbClr val="FFFFFF"/>
                </a:solidFill>
                <a:ea typeface="Segoe UI" pitchFamily="34" charset="0"/>
                <a:cs typeface="Segoe UI" pitchFamily="34" charset="0"/>
                <a:sym typeface="Wingdings" panose="05000000000000000000" pitchFamily="2" charset="2"/>
              </a:rPr>
              <a:t> </a:t>
            </a:r>
            <a:r>
              <a:rPr lang="en-US" sz="1200" i="1" dirty="0">
                <a:solidFill>
                  <a:srgbClr val="FFFFFF"/>
                </a:solidFill>
                <a:ea typeface="Segoe UI" pitchFamily="34" charset="0"/>
                <a:cs typeface="Segoe UI" pitchFamily="34" charset="0"/>
              </a:rPr>
              <a:t>Resource Group</a:t>
            </a:r>
          </a:p>
        </p:txBody>
      </p:sp>
      <p:sp>
        <p:nvSpPr>
          <p:cNvPr id="9" name="Title 1"/>
          <p:cNvSpPr>
            <a:spLocks noGrp="1"/>
          </p:cNvSpPr>
          <p:nvPr>
            <p:ph type="title" idx="4294967295"/>
          </p:nvPr>
        </p:nvSpPr>
        <p:spPr>
          <a:xfrm>
            <a:off x="661174" y="228043"/>
            <a:ext cx="11152188" cy="757238"/>
          </a:xfrm>
          <a:prstGeom prst="rect">
            <a:avLst/>
          </a:prstGeom>
        </p:spPr>
        <p:txBody>
          <a:bodyPr>
            <a:normAutofit/>
          </a:bodyPr>
          <a:lstStyle/>
          <a:p>
            <a:r>
              <a:rPr lang="en-US" sz="4400" dirty="0">
                <a:solidFill>
                  <a:schemeClr val="bg1"/>
                </a:solidFill>
              </a:rPr>
              <a:t>Power of Repeatability</a:t>
            </a:r>
          </a:p>
        </p:txBody>
      </p:sp>
      <p:grpSp>
        <p:nvGrpSpPr>
          <p:cNvPr id="2" name="Group 4"/>
          <p:cNvGrpSpPr>
            <a:grpSpLocks noChangeAspect="1"/>
          </p:cNvGrpSpPr>
          <p:nvPr/>
        </p:nvGrpSpPr>
        <p:grpSpPr bwMode="auto">
          <a:xfrm>
            <a:off x="4545233" y="505241"/>
            <a:ext cx="5910794" cy="4849184"/>
            <a:chOff x="2863" y="318"/>
            <a:chExt cx="4354" cy="3572"/>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9" name="Rectangle 16"/>
            <p:cNvSpPr>
              <a:spLocks noChangeArrowheads="1"/>
            </p:cNvSpPr>
            <p:nvPr/>
          </p:nvSpPr>
          <p:spPr bwMode="auto">
            <a:xfrm>
              <a:off x="3398" y="2838"/>
              <a:ext cx="5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SQL - A</a:t>
              </a:r>
              <a:endParaRPr lang="en-US" altLang="en-US">
                <a:solidFill>
                  <a:srgbClr val="00B0F0"/>
                </a:solidFill>
              </a:endParaRPr>
            </a:p>
          </p:txBody>
        </p:sp>
        <p:sp>
          <p:nvSpPr>
            <p:cNvPr id="20"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1"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4" name="Rectangle 31"/>
            <p:cNvSpPr>
              <a:spLocks noChangeArrowheads="1"/>
            </p:cNvSpPr>
            <p:nvPr/>
          </p:nvSpPr>
          <p:spPr bwMode="auto">
            <a:xfrm>
              <a:off x="4884" y="2838"/>
              <a:ext cx="6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Website</a:t>
              </a:r>
              <a:endParaRPr lang="en-US" altLang="en-US">
                <a:solidFill>
                  <a:srgbClr val="00B0F0"/>
                </a:solidFill>
              </a:endParaRPr>
            </a:p>
          </p:txBody>
        </p:sp>
        <p:sp>
          <p:nvSpPr>
            <p:cNvPr id="35"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6"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7"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8"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0"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700">
                  <a:solidFill>
                    <a:srgbClr val="FFFFFF"/>
                  </a:solidFill>
                  <a:latin typeface="Segoe Pro Display Light" panose="020B0302040504020203" pitchFamily="34" charset="0"/>
                </a:rPr>
                <a:t>Virtual</a:t>
              </a:r>
              <a:endParaRPr lang="en-US" altLang="en-US">
                <a:solidFill>
                  <a:srgbClr val="00B0F0"/>
                </a:solidFill>
              </a:endParaRPr>
            </a:p>
          </p:txBody>
        </p:sp>
        <p:sp>
          <p:nvSpPr>
            <p:cNvPr id="51" name="Rectangle 48"/>
            <p:cNvSpPr>
              <a:spLocks noChangeArrowheads="1"/>
            </p:cNvSpPr>
            <p:nvPr/>
          </p:nvSpPr>
          <p:spPr bwMode="auto">
            <a:xfrm>
              <a:off x="6417" y="2933"/>
              <a:ext cx="5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a:solidFill>
                    <a:srgbClr val="FFFFFF"/>
                  </a:solidFill>
                  <a:latin typeface="Segoe Pro Display Light" panose="020B0302040504020203" pitchFamily="34" charset="0"/>
                </a:rPr>
                <a:t>Machines</a:t>
              </a:r>
              <a:endParaRPr lang="en-US" altLang="en-US">
                <a:solidFill>
                  <a:srgbClr val="00B0F0"/>
                </a:solidFill>
              </a:endParaRPr>
            </a:p>
          </p:txBody>
        </p:sp>
        <p:sp>
          <p:nvSpPr>
            <p:cNvPr id="52"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3"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4"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5"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6"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7" name="Rectangle 54"/>
            <p:cNvSpPr>
              <a:spLocks noChangeArrowheads="1"/>
            </p:cNvSpPr>
            <p:nvPr/>
          </p:nvSpPr>
          <p:spPr bwMode="auto">
            <a:xfrm>
              <a:off x="4731" y="523"/>
              <a:ext cx="558"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500">
                  <a:solidFill>
                    <a:srgbClr val="414042"/>
                  </a:solidFill>
                  <a:latin typeface="Segoe Pro Display Light" panose="020B0302040504020203" pitchFamily="34" charset="0"/>
                </a:rPr>
                <a:t>SQL-A</a:t>
              </a:r>
              <a:endParaRPr lang="en-US" altLang="en-US">
                <a:solidFill>
                  <a:srgbClr val="00B0F0"/>
                </a:solidFill>
              </a:endParaRPr>
            </a:p>
          </p:txBody>
        </p:sp>
        <p:sp>
          <p:nvSpPr>
            <p:cNvPr id="58" name="Rectangle 55"/>
            <p:cNvSpPr>
              <a:spLocks noChangeArrowheads="1"/>
            </p:cNvSpPr>
            <p:nvPr/>
          </p:nvSpPr>
          <p:spPr bwMode="auto">
            <a:xfrm>
              <a:off x="4671" y="738"/>
              <a:ext cx="69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500">
                  <a:solidFill>
                    <a:srgbClr val="414042"/>
                  </a:solidFill>
                  <a:latin typeface="Segoe Pro Display Light" panose="020B0302040504020203" pitchFamily="34" charset="0"/>
                </a:rPr>
                <a:t>Website</a:t>
              </a:r>
              <a:endParaRPr lang="en-US" altLang="en-US">
                <a:solidFill>
                  <a:srgbClr val="00B0F0"/>
                </a:solidFill>
              </a:endParaRPr>
            </a:p>
          </p:txBody>
        </p:sp>
        <p:sp>
          <p:nvSpPr>
            <p:cNvPr id="59" name="Rectangle 56"/>
            <p:cNvSpPr>
              <a:spLocks noChangeArrowheads="1"/>
            </p:cNvSpPr>
            <p:nvPr/>
          </p:nvSpPr>
          <p:spPr bwMode="auto">
            <a:xfrm>
              <a:off x="4676" y="1020"/>
              <a:ext cx="656"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800" b="1" dirty="0">
                  <a:solidFill>
                    <a:srgbClr val="414042"/>
                  </a:solidFill>
                  <a:latin typeface="Segoe Pro Display Semibold" panose="020B0702040504020203" pitchFamily="34" charset="0"/>
                </a:rPr>
                <a:t>[SQL CONFIG] VM (2x)</a:t>
              </a:r>
              <a:endParaRPr lang="en-US" altLang="en-US" dirty="0">
                <a:solidFill>
                  <a:srgbClr val="00B0F0"/>
                </a:solidFill>
              </a:endParaRPr>
            </a:p>
          </p:txBody>
        </p:sp>
        <p:sp>
          <p:nvSpPr>
            <p:cNvPr id="60"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1"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2"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7"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8"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9"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0"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1"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2"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3" name="Rectangle 70"/>
            <p:cNvSpPr>
              <a:spLocks noChangeArrowheads="1"/>
            </p:cNvSpPr>
            <p:nvPr/>
          </p:nvSpPr>
          <p:spPr bwMode="auto">
            <a:xfrm>
              <a:off x="4713"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dirty="0">
                  <a:solidFill>
                    <a:srgbClr val="FFFFFF"/>
                  </a:solidFill>
                  <a:latin typeface="Segoe UI Semibold" panose="020B0702040204020203" pitchFamily="34" charset="0"/>
                </a:rPr>
                <a:t>DEPENDS ON SQL</a:t>
              </a:r>
              <a:endParaRPr lang="en-US" altLang="en-US" dirty="0">
                <a:solidFill>
                  <a:srgbClr val="00B0F0"/>
                </a:solidFill>
              </a:endParaRPr>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7"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8" name="Rectangle 75"/>
            <p:cNvSpPr>
              <a:spLocks noChangeArrowheads="1"/>
            </p:cNvSpPr>
            <p:nvPr/>
          </p:nvSpPr>
          <p:spPr bwMode="auto">
            <a:xfrm>
              <a:off x="4023" y="3702"/>
              <a:ext cx="16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100" b="1">
                  <a:solidFill>
                    <a:srgbClr val="FFFFFF"/>
                  </a:solidFill>
                  <a:latin typeface="Segoe UI Semibold" panose="020B0702040204020203" pitchFamily="34" charset="0"/>
                </a:rPr>
                <a:t>SQL</a:t>
              </a:r>
              <a:endParaRPr lang="en-US" altLang="en-US">
                <a:solidFill>
                  <a:srgbClr val="00B0F0"/>
                </a:solidFill>
              </a:endParaRPr>
            </a:p>
          </p:txBody>
        </p:sp>
        <p:sp>
          <p:nvSpPr>
            <p:cNvPr id="79" name="Rectangle 76"/>
            <p:cNvSpPr>
              <a:spLocks noChangeArrowheads="1"/>
            </p:cNvSpPr>
            <p:nvPr/>
          </p:nvSpPr>
          <p:spPr bwMode="auto">
            <a:xfrm>
              <a:off x="4204" y="3702"/>
              <a:ext cx="5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100" b="1">
                  <a:solidFill>
                    <a:srgbClr val="FFFFFF"/>
                  </a:solidFill>
                  <a:latin typeface="Segoe UI Semibold" panose="020B0702040204020203" pitchFamily="34" charset="0"/>
                </a:rPr>
                <a:t>C</a:t>
              </a:r>
              <a:endParaRPr lang="en-US" altLang="en-US">
                <a:solidFill>
                  <a:srgbClr val="00B0F0"/>
                </a:solidFill>
              </a:endParaRPr>
            </a:p>
          </p:txBody>
        </p:sp>
        <p:sp>
          <p:nvSpPr>
            <p:cNvPr id="80" name="Rectangle 77"/>
            <p:cNvSpPr>
              <a:spLocks noChangeArrowheads="1"/>
            </p:cNvSpPr>
            <p:nvPr/>
          </p:nvSpPr>
          <p:spPr bwMode="auto">
            <a:xfrm>
              <a:off x="4257" y="3702"/>
              <a:ext cx="2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100" b="1">
                  <a:solidFill>
                    <a:srgbClr val="FFFFFF"/>
                  </a:solidFill>
                  <a:latin typeface="Segoe UI Semibold" panose="020B0702040204020203" pitchFamily="34" charset="0"/>
                </a:rPr>
                <a:t>ONFIG</a:t>
              </a:r>
              <a:endParaRPr lang="en-US" altLang="en-US">
                <a:solidFill>
                  <a:srgbClr val="00B0F0"/>
                </a:solidFill>
              </a:endParaRPr>
            </a:p>
          </p:txBody>
        </p:sp>
      </p:grpSp>
    </p:spTree>
    <p:extLst>
      <p:ext uri="{BB962C8B-B14F-4D97-AF65-F5344CB8AC3E}">
        <p14:creationId xmlns:p14="http://schemas.microsoft.com/office/powerpoint/2010/main" val="108276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p:cNvGrpSpPr/>
          <p:nvPr/>
        </p:nvGrpSpPr>
        <p:grpSpPr>
          <a:xfrm>
            <a:off x="345678" y="5434312"/>
            <a:ext cx="10893482" cy="1226234"/>
            <a:chOff x="345678" y="5434312"/>
            <a:chExt cx="10893482" cy="1226234"/>
          </a:xfrm>
        </p:grpSpPr>
        <p:sp>
          <p:nvSpPr>
            <p:cNvPr id="28" name="TextBox 27"/>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29" name="TextBox 28"/>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371259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8" dur="2000" fill="hold"/>
                                        <p:tgtEl>
                                          <p:spTgt spid="3"/>
                                        </p:tgtEl>
                                        <p:attrNameLst>
                                          <p:attrName>ppt_x</p:attrName>
                                          <p:attrName>ppt_y</p:attrName>
                                        </p:attrNameLst>
                                      </p:cBhvr>
                                      <p:rCtr x="16784" y="10301"/>
                                    </p:animMotion>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3000"/>
                            </p:stCondLst>
                            <p:childTnLst>
                              <p:par>
                                <p:cTn id="34" presetID="10" presetClass="exit" presetSubtype="0" fill="hold" nodeType="after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500" fill="hold"/>
                                        <p:tgtEl>
                                          <p:spTgt spid="6"/>
                                        </p:tgtEl>
                                      </p:cBhvr>
                                      <p:by x="150000" y="150000"/>
                                    </p:animScale>
                                  </p:childTnLst>
                                </p:cTn>
                              </p:par>
                              <p:par>
                                <p:cTn id="45" presetID="6" presetClass="emph" presetSubtype="0" fill="hold" nodeType="withEffect">
                                  <p:stCondLst>
                                    <p:cond delay="0"/>
                                  </p:stCondLst>
                                  <p:childTnLst>
                                    <p:animScale>
                                      <p:cBhvr>
                                        <p:cTn id="46" dur="500" fill="hold"/>
                                        <p:tgtEl>
                                          <p:spTgt spid="4"/>
                                        </p:tgtEl>
                                      </p:cBhvr>
                                      <p:by x="50000" y="50000"/>
                                    </p:animScale>
                                  </p:childTnLst>
                                </p:cTn>
                              </p:par>
                              <p:par>
                                <p:cTn id="47" presetID="9" presetClass="emph" presetSubtype="0" nodeType="withEffect">
                                  <p:stCondLst>
                                    <p:cond delay="0"/>
                                  </p:stCondLst>
                                  <p:childTnLst>
                                    <p:set>
                                      <p:cBhvr rctx="PPT">
                                        <p:cTn id="48" dur="indefinite"/>
                                        <p:tgtEl>
                                          <p:spTgt spid="9"/>
                                        </p:tgtEl>
                                        <p:attrNameLst>
                                          <p:attrName>style.opacity</p:attrName>
                                        </p:attrNameLst>
                                      </p:cBhvr>
                                      <p:to>
                                        <p:strVal val="0.5"/>
                                      </p:to>
                                    </p:set>
                                    <p:animEffect filter="image" prLst="opacity: 0.5">
                                      <p:cBhvr rctx="IE">
                                        <p:cTn id="49" dur="indefinite"/>
                                        <p:tgtEl>
                                          <p:spTgt spid="9"/>
                                        </p:tgtEl>
                                      </p:cBhvr>
                                    </p:animEffect>
                                  </p:childTnLst>
                                </p:cTn>
                              </p:par>
                              <p:par>
                                <p:cTn id="50" presetID="9" presetClass="emph" presetSubtype="0" grpId="1" nodeType="withEffect">
                                  <p:stCondLst>
                                    <p:cond delay="0"/>
                                  </p:stCondLst>
                                  <p:childTnLst>
                                    <p:set>
                                      <p:cBhvr rctx="PPT">
                                        <p:cTn id="51" dur="indefinite"/>
                                        <p:tgtEl>
                                          <p:spTgt spid="2"/>
                                        </p:tgtEl>
                                        <p:attrNameLst>
                                          <p:attrName>style.opacity</p:attrName>
                                        </p:attrNameLst>
                                      </p:cBhvr>
                                      <p:to>
                                        <p:strVal val="0.5"/>
                                      </p:to>
                                    </p:set>
                                    <p:animEffect filter="image" prLst="opacity: 0.5">
                                      <p:cBhvr rctx="IE">
                                        <p:cTn id="52" dur="indefinite"/>
                                        <p:tgtEl>
                                          <p:spTgt spid="2"/>
                                        </p:tgtEl>
                                      </p:cBhvr>
                                    </p:animEffect>
                                  </p:childTnLst>
                                </p:cTn>
                              </p:par>
                              <p:par>
                                <p:cTn id="53" presetID="9" presetClass="emph" presetSubtype="0" nodeType="withEffect">
                                  <p:stCondLst>
                                    <p:cond delay="0"/>
                                  </p:stCondLst>
                                  <p:childTnLst>
                                    <p:set>
                                      <p:cBhvr rctx="PPT">
                                        <p:cTn id="54" dur="indefinite"/>
                                        <p:tgtEl>
                                          <p:spTgt spid="7"/>
                                        </p:tgtEl>
                                        <p:attrNameLst>
                                          <p:attrName>style.opacity</p:attrName>
                                        </p:attrNameLst>
                                      </p:cBhvr>
                                      <p:to>
                                        <p:strVal val="0.5"/>
                                      </p:to>
                                    </p:set>
                                    <p:animEffect filter="image" prLst="opacity: 0.5">
                                      <p:cBhvr rctx="IE">
                                        <p:cTn id="55" dur="indefinite"/>
                                        <p:tgtEl>
                                          <p:spTgt spid="7"/>
                                        </p:tgtEl>
                                      </p:cBhvr>
                                    </p:animEffect>
                                  </p:childTnLst>
                                </p:cTn>
                              </p:par>
                              <p:par>
                                <p:cTn id="56" presetID="9" presetClass="emph" presetSubtype="0" nodeType="withEffect">
                                  <p:stCondLst>
                                    <p:cond delay="0"/>
                                  </p:stCondLst>
                                  <p:childTnLst>
                                    <p:set>
                                      <p:cBhvr rctx="PPT">
                                        <p:cTn id="57" dur="indefinite"/>
                                        <p:tgtEl>
                                          <p:spTgt spid="8"/>
                                        </p:tgtEl>
                                        <p:attrNameLst>
                                          <p:attrName>style.opacity</p:attrName>
                                        </p:attrNameLst>
                                      </p:cBhvr>
                                      <p:to>
                                        <p:strVal val="0.5"/>
                                      </p:to>
                                    </p:set>
                                    <p:animEffect filter="image" prLst="opacity: 0.5">
                                      <p:cBhvr rctx="IE">
                                        <p:cTn id="58" dur="indefinite"/>
                                        <p:tgtEl>
                                          <p:spTgt spid="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1500"/>
                            </p:stCondLst>
                            <p:childTnLst>
                              <p:par>
                                <p:cTn id="77" presetID="22" presetClass="entr" presetSubtype="8"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par>
                          <p:cTn id="93" fill="hold">
                            <p:stCondLst>
                              <p:cond delay="1500"/>
                            </p:stCondLst>
                            <p:childTnLst>
                              <p:par>
                                <p:cTn id="94" presetID="22" presetClass="entr" presetSubtype="8"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ipe(left)">
                                      <p:cBhvr>
                                        <p:cTn id="105" dur="500"/>
                                        <p:tgtEl>
                                          <p:spTgt spid="22"/>
                                        </p:tgtEl>
                                      </p:cBhvr>
                                    </p:animEffect>
                                  </p:childTnLst>
                                </p:cTn>
                              </p:par>
                            </p:childTnLst>
                          </p:cTn>
                        </p:par>
                        <p:par>
                          <p:cTn id="106" fill="hold">
                            <p:stCondLst>
                              <p:cond delay="1500"/>
                            </p:stCondLst>
                            <p:childTnLst>
                              <p:par>
                                <p:cTn id="107" presetID="22" presetClass="entr" presetSubtype="8" fill="hold"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left)">
                                      <p:cBhvr>
                                        <p:cTn id="109" dur="500"/>
                                        <p:tgtEl>
                                          <p:spTgt spid="23"/>
                                        </p:tgtEl>
                                      </p:cBhvr>
                                    </p:animEffect>
                                  </p:childTnLst>
                                </p:cTn>
                              </p:par>
                            </p:childTnLst>
                          </p:cTn>
                        </p:par>
                        <p:par>
                          <p:cTn id="110" fill="hold">
                            <p:stCondLst>
                              <p:cond delay="2000"/>
                            </p:stCondLst>
                            <p:childTnLst>
                              <p:par>
                                <p:cTn id="111" presetID="22" presetClass="entr" presetSubtype="8" fill="hold" nodeType="after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mph" presetSubtype="0" nodeType="clickEffect">
                                  <p:stCondLst>
                                    <p:cond delay="0"/>
                                  </p:stCondLst>
                                  <p:childTnLst>
                                    <p:set>
                                      <p:cBhvr rctx="PPT">
                                        <p:cTn id="117" dur="indefinite"/>
                                        <p:tgtEl>
                                          <p:spTgt spid="12"/>
                                        </p:tgtEl>
                                        <p:attrNameLst>
                                          <p:attrName>style.opacity</p:attrName>
                                        </p:attrNameLst>
                                      </p:cBhvr>
                                      <p:to>
                                        <p:strVal val="0.5"/>
                                      </p:to>
                                    </p:set>
                                    <p:animEffect filter="image" prLst="opacity: 0.5">
                                      <p:cBhvr rctx="IE">
                                        <p:cTn id="118" dur="indefinite"/>
                                        <p:tgtEl>
                                          <p:spTgt spid="12"/>
                                        </p:tgtEl>
                                      </p:cBhvr>
                                    </p:animEffect>
                                  </p:childTnLst>
                                </p:cTn>
                              </p:par>
                              <p:par>
                                <p:cTn id="119" presetID="9" presetClass="emph" presetSubtype="0" nodeType="withEffect">
                                  <p:stCondLst>
                                    <p:cond delay="0"/>
                                  </p:stCondLst>
                                  <p:childTnLst>
                                    <p:set>
                                      <p:cBhvr rctx="PPT">
                                        <p:cTn id="120" dur="indefinite"/>
                                        <p:tgtEl>
                                          <p:spTgt spid="14"/>
                                        </p:tgtEl>
                                        <p:attrNameLst>
                                          <p:attrName>style.opacity</p:attrName>
                                        </p:attrNameLst>
                                      </p:cBhvr>
                                      <p:to>
                                        <p:strVal val="0.5"/>
                                      </p:to>
                                    </p:set>
                                    <p:animEffect filter="image" prLst="opacity: 0.5">
                                      <p:cBhvr rctx="IE">
                                        <p:cTn id="121" dur="indefinite"/>
                                        <p:tgtEl>
                                          <p:spTgt spid="14"/>
                                        </p:tgtEl>
                                      </p:cBhvr>
                                    </p:animEffect>
                                  </p:childTnLst>
                                </p:cTn>
                              </p:par>
                              <p:par>
                                <p:cTn id="122" presetID="9" presetClass="emph" presetSubtype="0" nodeType="withEffect">
                                  <p:stCondLst>
                                    <p:cond delay="0"/>
                                  </p:stCondLst>
                                  <p:childTnLst>
                                    <p:set>
                                      <p:cBhvr rctx="PPT">
                                        <p:cTn id="123" dur="indefinite"/>
                                        <p:tgtEl>
                                          <p:spTgt spid="15"/>
                                        </p:tgtEl>
                                        <p:attrNameLst>
                                          <p:attrName>style.opacity</p:attrName>
                                        </p:attrNameLst>
                                      </p:cBhvr>
                                      <p:to>
                                        <p:strVal val="0.5"/>
                                      </p:to>
                                    </p:set>
                                    <p:animEffect filter="image" prLst="opacity: 0.5">
                                      <p:cBhvr rctx="IE">
                                        <p:cTn id="124" dur="indefinite"/>
                                        <p:tgtEl>
                                          <p:spTgt spid="15"/>
                                        </p:tgtEl>
                                      </p:cBhvr>
                                    </p:animEffect>
                                  </p:childTnLst>
                                </p:cTn>
                              </p:par>
                              <p:par>
                                <p:cTn id="125" presetID="9" presetClass="emph" presetSubtype="0" nodeType="withEffect">
                                  <p:stCondLst>
                                    <p:cond delay="0"/>
                                  </p:stCondLst>
                                  <p:childTnLst>
                                    <p:set>
                                      <p:cBhvr rctx="PPT">
                                        <p:cTn id="126" dur="indefinite"/>
                                        <p:tgtEl>
                                          <p:spTgt spid="18"/>
                                        </p:tgtEl>
                                        <p:attrNameLst>
                                          <p:attrName>style.opacity</p:attrName>
                                        </p:attrNameLst>
                                      </p:cBhvr>
                                      <p:to>
                                        <p:strVal val="0.5"/>
                                      </p:to>
                                    </p:set>
                                    <p:animEffect filter="image" prLst="opacity: 0.5">
                                      <p:cBhvr rctx="IE">
                                        <p:cTn id="127" dur="indefinite"/>
                                        <p:tgtEl>
                                          <p:spTgt spid="18"/>
                                        </p:tgtEl>
                                      </p:cBhvr>
                                    </p:animEffect>
                                  </p:childTnLst>
                                </p:cTn>
                              </p:par>
                              <p:par>
                                <p:cTn id="128" presetID="9" presetClass="emph" presetSubtype="0" nodeType="withEffect">
                                  <p:stCondLst>
                                    <p:cond delay="0"/>
                                  </p:stCondLst>
                                  <p:childTnLst>
                                    <p:set>
                                      <p:cBhvr rctx="PPT">
                                        <p:cTn id="129" dur="indefinite"/>
                                        <p:tgtEl>
                                          <p:spTgt spid="19"/>
                                        </p:tgtEl>
                                        <p:attrNameLst>
                                          <p:attrName>style.opacity</p:attrName>
                                        </p:attrNameLst>
                                      </p:cBhvr>
                                      <p:to>
                                        <p:strVal val="0.5"/>
                                      </p:to>
                                    </p:set>
                                    <p:animEffect filter="image" prLst="opacity: 0.5">
                                      <p:cBhvr rctx="IE">
                                        <p:cTn id="130" dur="indefinite"/>
                                        <p:tgtEl>
                                          <p:spTgt spid="19"/>
                                        </p:tgtEl>
                                      </p:cBhvr>
                                    </p:animEffect>
                                  </p:childTnLst>
                                </p:cTn>
                              </p:par>
                              <p:par>
                                <p:cTn id="131" presetID="9" presetClass="emph" presetSubtype="0" nodeType="withEffect">
                                  <p:stCondLst>
                                    <p:cond delay="0"/>
                                  </p:stCondLst>
                                  <p:childTnLst>
                                    <p:set>
                                      <p:cBhvr rctx="PPT">
                                        <p:cTn id="132" dur="indefinite"/>
                                        <p:tgtEl>
                                          <p:spTgt spid="20"/>
                                        </p:tgtEl>
                                        <p:attrNameLst>
                                          <p:attrName>style.opacity</p:attrName>
                                        </p:attrNameLst>
                                      </p:cBhvr>
                                      <p:to>
                                        <p:strVal val="0.5"/>
                                      </p:to>
                                    </p:set>
                                    <p:animEffect filter="image" prLst="opacity: 0.5">
                                      <p:cBhvr rctx="IE">
                                        <p:cTn id="133" dur="indefinite"/>
                                        <p:tgtEl>
                                          <p:spTgt spid="20"/>
                                        </p:tgtEl>
                                      </p:cBhvr>
                                    </p:animEffect>
                                  </p:childTnLst>
                                </p:cTn>
                              </p:par>
                              <p:par>
                                <p:cTn id="134" presetID="9" presetClass="emph" presetSubtype="0" nodeType="withEffect">
                                  <p:stCondLst>
                                    <p:cond delay="0"/>
                                  </p:stCondLst>
                                  <p:childTnLst>
                                    <p:set>
                                      <p:cBhvr rctx="PPT">
                                        <p:cTn id="135" dur="indefinite"/>
                                        <p:tgtEl>
                                          <p:spTgt spid="21"/>
                                        </p:tgtEl>
                                        <p:attrNameLst>
                                          <p:attrName>style.opacity</p:attrName>
                                        </p:attrNameLst>
                                      </p:cBhvr>
                                      <p:to>
                                        <p:strVal val="0.5"/>
                                      </p:to>
                                    </p:set>
                                    <p:animEffect filter="image" prLst="opacity: 0.5">
                                      <p:cBhvr rctx="IE">
                                        <p:cTn id="136" dur="indefinite"/>
                                        <p:tgtEl>
                                          <p:spTgt spid="21"/>
                                        </p:tgtEl>
                                      </p:cBhvr>
                                    </p:animEffect>
                                  </p:childTnLst>
                                </p:cTn>
                              </p:par>
                              <p:par>
                                <p:cTn id="137" presetID="9" presetClass="emph" presetSubtype="0" nodeType="withEffect">
                                  <p:stCondLst>
                                    <p:cond delay="0"/>
                                  </p:stCondLst>
                                  <p:childTnLst>
                                    <p:set>
                                      <p:cBhvr rctx="PPT">
                                        <p:cTn id="138" dur="indefinite"/>
                                        <p:tgtEl>
                                          <p:spTgt spid="26"/>
                                        </p:tgtEl>
                                        <p:attrNameLst>
                                          <p:attrName>style.opacity</p:attrName>
                                        </p:attrNameLst>
                                      </p:cBhvr>
                                      <p:to>
                                        <p:strVal val="0.5"/>
                                      </p:to>
                                    </p:set>
                                    <p:animEffect filter="image" prLst="opacity: 0.5">
                                      <p:cBhvr rctx="IE">
                                        <p:cTn id="139"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9"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890630" y="3665157"/>
            <a:ext cx="6410741" cy="2423127"/>
          </a:xfrm>
        </p:spPr>
        <p:txBody>
          <a:bodyPr/>
          <a:lstStyle/>
          <a:p>
            <a:pPr marL="571500" indent="-571500">
              <a:buClr>
                <a:srgbClr val="92D050"/>
              </a:buClr>
              <a:buFont typeface="Wingdings" panose="05000000000000000000" pitchFamily="2" charset="2"/>
              <a:buChar char="à"/>
            </a:pPr>
            <a:r>
              <a:rPr lang="en-US" sz="2800" dirty="0"/>
              <a:t>Launch Windows Server and Linux in minutes</a:t>
            </a:r>
          </a:p>
          <a:p>
            <a:pPr marL="571500" indent="-571500">
              <a:buClr>
                <a:srgbClr val="92D050"/>
              </a:buClr>
              <a:buFont typeface="Wingdings" panose="05000000000000000000" pitchFamily="2" charset="2"/>
              <a:buChar char="à"/>
            </a:pPr>
            <a:r>
              <a:rPr lang="en-US" sz="2800" dirty="0"/>
              <a:t>Scale from 1 to 1000s of VM Instances</a:t>
            </a:r>
          </a:p>
          <a:p>
            <a:pPr marL="571500" indent="-571500">
              <a:buClr>
                <a:srgbClr val="92D050"/>
              </a:buClr>
              <a:buFont typeface="Wingdings" panose="05000000000000000000" pitchFamily="2" charset="2"/>
              <a:buChar char="à"/>
            </a:pPr>
            <a:r>
              <a:rPr lang="en-US" sz="2800" dirty="0">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ym typeface="Wingdings" panose="05000000000000000000" pitchFamily="2" charset="2"/>
              </a:rPr>
              <a:t>Open and </a:t>
            </a:r>
            <a:r>
              <a:rPr lang="en-US" sz="2800" dirty="0" smtClean="0">
                <a:sym typeface="Wingdings" panose="05000000000000000000" pitchFamily="2" charset="2"/>
              </a:rPr>
              <a:t>extensible</a:t>
            </a:r>
            <a:endParaRPr lang="en-US" sz="3200" dirty="0"/>
          </a:p>
        </p:txBody>
      </p:sp>
      <p:sp>
        <p:nvSpPr>
          <p:cNvPr id="5" name="Title 4"/>
          <p:cNvSpPr>
            <a:spLocks noGrp="1"/>
          </p:cNvSpPr>
          <p:nvPr>
            <p:ph type="title"/>
          </p:nvPr>
        </p:nvSpPr>
        <p:spPr>
          <a:prstGeom prst="rect">
            <a:avLst/>
          </a:prstGeom>
        </p:spPr>
        <p:txBody>
          <a:bodyPr>
            <a:normAutofit fontScale="90000"/>
          </a:bodyPr>
          <a:lstStyle/>
          <a:p>
            <a:r>
              <a:rPr lang="en-US" sz="6600" dirty="0" smtClean="0">
                <a:solidFill>
                  <a:schemeClr val="bg2"/>
                </a:solidFill>
              </a:rPr>
              <a:t>Azure </a:t>
            </a:r>
            <a:r>
              <a:rPr lang="en-US" altLang="zh-CN" sz="6600" dirty="0" smtClean="0">
                <a:solidFill>
                  <a:schemeClr val="bg2"/>
                </a:solidFill>
              </a:rPr>
              <a:t>Virtual Machines</a:t>
            </a:r>
            <a:endParaRPr lang="en-US" sz="6600" dirty="0">
              <a:solidFill>
                <a:schemeClr val="bg2"/>
              </a:solidFill>
            </a:endParaRPr>
          </a:p>
        </p:txBody>
      </p:sp>
    </p:spTree>
    <p:extLst>
      <p:ext uri="{BB962C8B-B14F-4D97-AF65-F5344CB8AC3E}">
        <p14:creationId xmlns:p14="http://schemas.microsoft.com/office/powerpoint/2010/main" val="41316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20413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lumMod val="20000"/>
                <a:lumOff val="80000"/>
              </a:schemeClr>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tx1">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smtClean="0"/>
              <a:t>Provisioning VM</a:t>
            </a:r>
            <a:endParaRPr lang="en-US" dirty="0"/>
          </a:p>
        </p:txBody>
      </p:sp>
      <p:sp>
        <p:nvSpPr>
          <p:cNvPr id="4" name="Rectangle 3"/>
          <p:cNvSpPr/>
          <p:nvPr/>
        </p:nvSpPr>
        <p:spPr bwMode="auto">
          <a:xfrm>
            <a:off x="4310362" y="1204139"/>
            <a:ext cx="3582888" cy="1003037"/>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207176"/>
            <a:ext cx="3577456" cy="41645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20413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tx2"/>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1">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1">
                        <a:alpha val="99000"/>
                      </a:schemeClr>
                    </a:solidFill>
                    <a:latin typeface="+mn-lt"/>
                  </a:rPr>
                  <a:t>Scripting </a:t>
                </a:r>
              </a:p>
              <a:p>
                <a:pPr algn="ctr"/>
                <a:r>
                  <a:rPr lang="en-US" sz="1600" dirty="0">
                    <a:solidFill>
                      <a:schemeClr val="tx1">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tx2"/>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1">
                        <a:alpha val="99000"/>
                      </a:schemeClr>
                    </a:solidFill>
                    <a:latin typeface="+mn-lt"/>
                  </a:rPr>
                  <a:t>REST API</a:t>
                </a:r>
              </a:p>
            </p:txBody>
          </p:sp>
        </p:grpSp>
      </p:grpSp>
      <p:grpSp>
        <p:nvGrpSpPr>
          <p:cNvPr id="52" name="Group 51"/>
          <p:cNvGrpSpPr/>
          <p:nvPr/>
        </p:nvGrpSpPr>
        <p:grpSpPr>
          <a:xfrm>
            <a:off x="8229051" y="291819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52836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15110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42393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31951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Standard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Network Optimized</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10" name="Picture 9"/>
          <p:cNvPicPr>
            <a:picLocks noChangeAspect="1"/>
          </p:cNvPicPr>
          <p:nvPr/>
        </p:nvPicPr>
        <p:blipFill>
          <a:blip r:embed="rId5">
            <a:lum bright="-40000" contrast="-40000"/>
          </a:blip>
          <a:stretch>
            <a:fillRect/>
          </a:stretch>
        </p:blipFill>
        <p:spPr>
          <a:xfrm>
            <a:off x="8694615" y="403709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158860"/>
            <a:ext cx="918253" cy="839093"/>
          </a:xfrm>
          <a:prstGeom prst="rect">
            <a:avLst/>
          </a:prstGeom>
        </p:spPr>
      </p:pic>
      <p:pic>
        <p:nvPicPr>
          <p:cNvPr id="14" name="Picture 13"/>
          <p:cNvPicPr>
            <a:picLocks noChangeAspect="1"/>
          </p:cNvPicPr>
          <p:nvPr/>
        </p:nvPicPr>
        <p:blipFill rotWithShape="1">
          <a:blip r:embed="rId7">
            <a:duotone>
              <a:prstClr val="black"/>
              <a:schemeClr val="tx2">
                <a:tint val="45000"/>
                <a:satMod val="400000"/>
              </a:schemeClr>
            </a:duotone>
          </a:blip>
          <a:srcRect r="82617"/>
          <a:stretch/>
        </p:blipFill>
        <p:spPr>
          <a:xfrm>
            <a:off x="4365203" y="236037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smtClean="0"/>
              <a:t>VM Gallery</a:t>
            </a:r>
            <a:endParaRPr lang="en-US" dirty="0"/>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smtClean="0"/>
              <a:t>A collection of prebuilt images for various workloads</a:t>
            </a:r>
            <a:endParaRPr lang="en-US" sz="2400" b="1" cap="all" dirty="0"/>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a:t>
              </a:r>
              <a:r>
                <a:rPr lang="pt-BR" sz="900" dirty="0" smtClean="0">
                  <a:solidFill>
                    <a:schemeClr val="bg1"/>
                  </a:solidFill>
                  <a:latin typeface="+mj-lt"/>
                </a:rPr>
                <a:t>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smtClean="0">
                  <a:solidFill>
                    <a:schemeClr val="bg1"/>
                  </a:solidFill>
                  <a:latin typeface="+mj-lt"/>
                </a:rPr>
                <a:t>CentOS</a:t>
              </a:r>
              <a:r>
                <a:rPr lang="en-US" sz="900" dirty="0" smtClean="0">
                  <a:solidFill>
                    <a:schemeClr val="bg1"/>
                  </a:solidFill>
                  <a:latin typeface="+mj-lt"/>
                </a:rPr>
                <a:t> 6.5</a:t>
              </a:r>
              <a:endParaRPr lang="en-US" sz="900" dirty="0">
                <a:solidFill>
                  <a:schemeClr val="bg1"/>
                </a:solidFill>
                <a:latin typeface="+mj-lt"/>
              </a:endParaRP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smtClean="0">
                  <a:solidFill>
                    <a:schemeClr val="bg1"/>
                  </a:solidFill>
                  <a:latin typeface="+mj-lt"/>
                </a:rPr>
                <a:t>SUSE Linux </a:t>
              </a:r>
            </a:p>
            <a:p>
              <a:pPr algn="ctr"/>
              <a:r>
                <a:rPr lang="en-US" altLang="zh-CN" sz="900" dirty="0" smtClean="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smtClean="0">
                  <a:solidFill>
                    <a:schemeClr val="bg1"/>
                  </a:solidFill>
                  <a:latin typeface="+mj-lt"/>
                </a:rPr>
                <a:t>Oracle Linux 6.4.0.0.0</a:t>
              </a:r>
              <a:endParaRPr lang="en-US" sz="900" dirty="0">
                <a:solidFill>
                  <a:schemeClr val="bg1"/>
                </a:solidFill>
                <a:latin typeface="+mj-lt"/>
              </a:endParaRP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smtClean="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smtClean="0">
                  <a:solidFill>
                    <a:schemeClr val="bg1"/>
                  </a:solidFill>
                  <a:latin typeface="+mj-lt"/>
                </a:rPr>
                <a:t>SQL </a:t>
              </a:r>
              <a:r>
                <a:rPr lang="en-US" altLang="zh-CN" sz="900" dirty="0" smtClean="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smtClean="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smtClean="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smtClean="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smtClean="0">
                  <a:solidFill>
                    <a:schemeClr val="bg1"/>
                  </a:solidFill>
                  <a:latin typeface="+mj-lt"/>
                </a:rPr>
                <a:t>Microsoft Dynamics </a:t>
              </a:r>
            </a:p>
            <a:p>
              <a:pPr algn="ctr"/>
              <a:r>
                <a:rPr lang="en-US" altLang="zh-CN" sz="900" dirty="0" smtClean="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smtClean="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smtClean="0">
                  <a:solidFill>
                    <a:schemeClr val="bg1"/>
                  </a:solidFill>
                  <a:latin typeface="+mj-lt"/>
                </a:rPr>
                <a:t>SAP HA</a:t>
              </a:r>
              <a:r>
                <a:rPr lang="en-US" altLang="zh-CN" sz="900" dirty="0" smtClean="0">
                  <a:solidFill>
                    <a:schemeClr val="bg1"/>
                  </a:solidFill>
                  <a:latin typeface="+mj-lt"/>
                </a:rPr>
                <a:t>NA </a:t>
              </a:r>
            </a:p>
            <a:p>
              <a:pPr algn="ctr"/>
              <a:r>
                <a:rPr lang="en-US" altLang="zh-CN" sz="900" dirty="0" smtClean="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smtClean="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smtClean="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smtClean="0">
                  <a:solidFill>
                    <a:schemeClr val="bg1"/>
                  </a:solidFill>
                  <a:latin typeface="+mj-lt"/>
                </a:rPr>
                <a:t>Oracle WebLogic</a:t>
              </a:r>
            </a:p>
            <a:p>
              <a:pPr algn="ctr"/>
              <a:r>
                <a:rPr lang="en-US" altLang="zh-CN" sz="900" dirty="0" smtClean="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smtClean="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smtClean="0">
                  <a:solidFill>
                    <a:schemeClr val="bg1"/>
                  </a:solidFill>
                  <a:latin typeface="+mj-lt"/>
                </a:rPr>
                <a:t>openSUSE</a:t>
              </a:r>
              <a:r>
                <a:rPr lang="en-US" altLang="zh-CN" sz="900" dirty="0" smtClean="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7|8.9|.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fee586e5-3c92-48eb-9898-42915e590ada"/>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155</TotalTime>
  <Words>4539</Words>
  <Application>Microsoft Office PowerPoint</Application>
  <PresentationFormat>Widescreen</PresentationFormat>
  <Paragraphs>821</Paragraphs>
  <Slides>53</Slides>
  <Notes>32</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宋体</vt:lpstr>
      <vt:lpstr>Arial</vt:lpstr>
      <vt:lpstr>Calibri</vt:lpstr>
      <vt:lpstr>Courier New</vt:lpstr>
      <vt:lpstr>Segoe Light</vt:lpstr>
      <vt:lpstr>Segoe Pro Display Light</vt:lpstr>
      <vt:lpstr>Segoe Pro Display Semibold</vt:lpstr>
      <vt:lpstr>Segoe UI</vt:lpstr>
      <vt:lpstr>Segoe UI Light</vt:lpstr>
      <vt:lpstr>Segoe UI Semibold</vt:lpstr>
      <vt:lpstr>Wingdings</vt:lpstr>
      <vt:lpstr>1_Azure Event</vt:lpstr>
      <vt:lpstr>Azure IaaS</vt:lpstr>
      <vt:lpstr>Agenda</vt:lpstr>
      <vt:lpstr>Your service</vt:lpstr>
      <vt:lpstr>PowerPoint Presentation</vt:lpstr>
      <vt:lpstr>PowerPoint Presentation</vt:lpstr>
      <vt:lpstr>Virtual Machines</vt:lpstr>
      <vt:lpstr>Azure Virtual Machines</vt:lpstr>
      <vt:lpstr>Provisioning VM</vt:lpstr>
      <vt:lpstr>VM Gallery</vt:lpstr>
      <vt:lpstr>Virtual Machine Sizes</vt:lpstr>
      <vt:lpstr>General Purpose Compute</vt:lpstr>
      <vt:lpstr>General Purpose Compute</vt:lpstr>
      <vt:lpstr>General Purpose Compute</vt:lpstr>
      <vt:lpstr>General Purpose Compute</vt:lpstr>
      <vt:lpstr>General Purpose Compute</vt:lpstr>
      <vt:lpstr>General Purpose Compute</vt:lpstr>
      <vt:lpstr>General Purpose Compute</vt:lpstr>
      <vt:lpstr>Demo: Managing VMs using Azure portal</vt:lpstr>
      <vt:lpstr>VM Extensions</vt:lpstr>
      <vt:lpstr>Demo: Add an extension to a VM instance</vt:lpstr>
      <vt:lpstr>Data Persistence</vt:lpstr>
      <vt:lpstr>Disks and Images</vt:lpstr>
      <vt:lpstr>Image Mobility</vt:lpstr>
      <vt:lpstr>VM disk layout</vt:lpstr>
      <vt:lpstr>Persistent Disks and Highly Durable</vt:lpstr>
      <vt:lpstr>Azure Files</vt:lpstr>
      <vt:lpstr>Azure Files Scenarios</vt:lpstr>
      <vt:lpstr>Virtual Machine Availability</vt:lpstr>
      <vt:lpstr>Meaning of 9’s</vt:lpstr>
      <vt:lpstr>Meaning of 9’s</vt:lpstr>
      <vt:lpstr>Service Level Agreements </vt:lpstr>
      <vt:lpstr>Fault and Update Domains</vt:lpstr>
      <vt:lpstr>Virtual Machine Availability Sets </vt:lpstr>
      <vt:lpstr>Load balancing</vt:lpstr>
      <vt:lpstr>Traffic Manager</vt:lpstr>
      <vt:lpstr>Transform the datacenter Orchestrated disaster recovery to a second site</vt:lpstr>
      <vt:lpstr>Transform the datacenter Orchestrated disaster recovery to a second site or to Azure</vt:lpstr>
      <vt:lpstr>Microsoft Azure Key Vault</vt:lpstr>
      <vt:lpstr>Enhance data protection and compliance </vt:lpstr>
      <vt:lpstr>Virtual Networks</vt:lpstr>
      <vt:lpstr>Azure Virtual Networks</vt:lpstr>
      <vt:lpstr>Virtual Network Scenarios</vt:lpstr>
      <vt:lpstr>Cross-premises Connectivity</vt:lpstr>
      <vt:lpstr>Demo: Virtual Network Point-to-Site Connection</vt:lpstr>
      <vt:lpstr>Azure Resource Manager</vt:lpstr>
      <vt:lpstr>Azure Resource Manager Overview</vt:lpstr>
      <vt:lpstr>Azure Resource Groups</vt:lpstr>
      <vt:lpstr>Azure Resource Manager Templates</vt:lpstr>
      <vt:lpstr>Power of Repeatability</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Bret Stateham</cp:lastModifiedBy>
  <cp:revision>23</cp:revision>
  <cp:lastPrinted>2014-03-26T17:46:13Z</cp:lastPrinted>
  <dcterms:created xsi:type="dcterms:W3CDTF">2015-04-27T14:53:15Z</dcterms:created>
  <dcterms:modified xsi:type="dcterms:W3CDTF">2015-08-24T17:37:56Z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